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16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eks Judul"/>
          <p:cNvSpPr txBox="1">
            <a:spLocks noGrp="1"/>
          </p:cNvSpPr>
          <p:nvPr>
            <p:ph type="title"/>
          </p:nvPr>
        </p:nvSpPr>
        <p:spPr>
          <a:xfrm>
            <a:off x="685800" y="2130425"/>
            <a:ext cx="7772400" cy="1470025"/>
          </a:xfrm>
          <a:prstGeom prst="rect">
            <a:avLst/>
          </a:prstGeom>
        </p:spPr>
        <p:txBody>
          <a:bodyPr/>
          <a:lstStyle/>
          <a:p>
            <a:r>
              <a:t>Teks Judul</a:t>
            </a:r>
          </a:p>
        </p:txBody>
      </p:sp>
      <p:sp>
        <p:nvSpPr>
          <p:cNvPr id="12" name="Level Badan Satu…"/>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Level Badan Satu</a:t>
            </a:r>
          </a:p>
          <a:p>
            <a:pPr lvl="1"/>
            <a:r>
              <a:t>Level Badan Dua</a:t>
            </a:r>
          </a:p>
          <a:p>
            <a:pPr lvl="2"/>
            <a:r>
              <a:t>Level Badan Tiga</a:t>
            </a:r>
          </a:p>
          <a:p>
            <a:pPr lvl="3"/>
            <a:r>
              <a:t>Level Badan Empat</a:t>
            </a:r>
          </a:p>
          <a:p>
            <a:pPr lvl="4"/>
            <a:r>
              <a:t>Level Badan Lima</a:t>
            </a:r>
          </a:p>
        </p:txBody>
      </p:sp>
      <p:sp>
        <p:nvSpPr>
          <p:cNvPr id="13" name="Nomor Slid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eks Judul"/>
          <p:cNvSpPr txBox="1">
            <a:spLocks noGrp="1"/>
          </p:cNvSpPr>
          <p:nvPr>
            <p:ph type="title"/>
          </p:nvPr>
        </p:nvSpPr>
        <p:spPr>
          <a:xfrm>
            <a:off x="457200" y="274638"/>
            <a:ext cx="8229600" cy="1143001"/>
          </a:xfrm>
          <a:prstGeom prst="rect">
            <a:avLst/>
          </a:prstGeom>
        </p:spPr>
        <p:txBody>
          <a:bodyPr/>
          <a:lstStyle/>
          <a:p>
            <a:r>
              <a:t>Teks Judul</a:t>
            </a:r>
          </a:p>
        </p:txBody>
      </p:sp>
      <p:sp>
        <p:nvSpPr>
          <p:cNvPr id="21" name="Level Badan Satu…"/>
          <p:cNvSpPr txBox="1">
            <a:spLocks noGrp="1"/>
          </p:cNvSpPr>
          <p:nvPr>
            <p:ph type="body" sz="quarter" idx="1"/>
          </p:nvPr>
        </p:nvSpPr>
        <p:spPr>
          <a:xfrm>
            <a:off x="457200" y="1600200"/>
            <a:ext cx="8229600" cy="4525963"/>
          </a:xfrm>
          <a:prstGeom prst="rect">
            <a:avLst/>
          </a:prstGeom>
        </p:spPr>
        <p:txBody>
          <a:bodyPr/>
          <a:lstStyle/>
          <a:p>
            <a:r>
              <a:t>Level Badan Satu</a:t>
            </a:r>
          </a:p>
          <a:p>
            <a:pPr lvl="1"/>
            <a:r>
              <a:t>Level Badan Dua</a:t>
            </a:r>
          </a:p>
          <a:p>
            <a:pPr lvl="2"/>
            <a:r>
              <a:t>Level Badan Tiga</a:t>
            </a:r>
          </a:p>
          <a:p>
            <a:pPr lvl="3"/>
            <a:r>
              <a:t>Level Badan Empat</a:t>
            </a:r>
          </a:p>
          <a:p>
            <a:pPr lvl="4"/>
            <a:r>
              <a:t>Level Badan Lima</a:t>
            </a:r>
          </a:p>
        </p:txBody>
      </p:sp>
      <p:sp>
        <p:nvSpPr>
          <p:cNvPr id="22" name="Nomor Slid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eks Judul"/>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Teks Judul</a:t>
            </a:r>
          </a:p>
        </p:txBody>
      </p:sp>
      <p:sp>
        <p:nvSpPr>
          <p:cNvPr id="30" name="Level Badan Satu…"/>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Level Badan Satu</a:t>
            </a:r>
          </a:p>
          <a:p>
            <a:pPr lvl="1"/>
            <a:r>
              <a:t>Level Badan Dua</a:t>
            </a:r>
          </a:p>
          <a:p>
            <a:pPr lvl="2"/>
            <a:r>
              <a:t>Level Badan Tiga</a:t>
            </a:r>
          </a:p>
          <a:p>
            <a:pPr lvl="3"/>
            <a:r>
              <a:t>Level Badan Empat</a:t>
            </a:r>
          </a:p>
          <a:p>
            <a:pPr lvl="4"/>
            <a:r>
              <a:t>Level Badan Lima</a:t>
            </a:r>
          </a:p>
        </p:txBody>
      </p:sp>
      <p:sp>
        <p:nvSpPr>
          <p:cNvPr id="31" name="Nomor Slid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eks Judul"/>
          <p:cNvSpPr txBox="1">
            <a:spLocks noGrp="1"/>
          </p:cNvSpPr>
          <p:nvPr>
            <p:ph type="title"/>
          </p:nvPr>
        </p:nvSpPr>
        <p:spPr>
          <a:xfrm>
            <a:off x="457200" y="274638"/>
            <a:ext cx="8229600" cy="1143001"/>
          </a:xfrm>
          <a:prstGeom prst="rect">
            <a:avLst/>
          </a:prstGeom>
        </p:spPr>
        <p:txBody>
          <a:bodyPr/>
          <a:lstStyle/>
          <a:p>
            <a:r>
              <a:t>Teks Judul</a:t>
            </a:r>
          </a:p>
        </p:txBody>
      </p:sp>
      <p:sp>
        <p:nvSpPr>
          <p:cNvPr id="39" name="Level Badan Satu…"/>
          <p:cNvSpPr txBox="1">
            <a:spLocks noGrp="1"/>
          </p:cNvSpPr>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Level Badan Satu</a:t>
            </a:r>
          </a:p>
          <a:p>
            <a:pPr lvl="1"/>
            <a:r>
              <a:t>Level Badan Dua</a:t>
            </a:r>
          </a:p>
          <a:p>
            <a:pPr lvl="2"/>
            <a:r>
              <a:t>Level Badan Tiga</a:t>
            </a:r>
          </a:p>
          <a:p>
            <a:pPr lvl="3"/>
            <a:r>
              <a:t>Level Badan Empat</a:t>
            </a:r>
          </a:p>
          <a:p>
            <a:pPr lvl="4"/>
            <a:r>
              <a:t>Level Badan Lima</a:t>
            </a:r>
          </a:p>
        </p:txBody>
      </p:sp>
      <p:sp>
        <p:nvSpPr>
          <p:cNvPr id="40" name="Nomor Slid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eks Judul"/>
          <p:cNvSpPr txBox="1">
            <a:spLocks noGrp="1"/>
          </p:cNvSpPr>
          <p:nvPr>
            <p:ph type="title"/>
          </p:nvPr>
        </p:nvSpPr>
        <p:spPr>
          <a:xfrm>
            <a:off x="457200" y="274638"/>
            <a:ext cx="8229600" cy="1143001"/>
          </a:xfrm>
          <a:prstGeom prst="rect">
            <a:avLst/>
          </a:prstGeom>
        </p:spPr>
        <p:txBody>
          <a:bodyPr/>
          <a:lstStyle/>
          <a:p>
            <a:r>
              <a:t>Teks Judul</a:t>
            </a:r>
          </a:p>
        </p:txBody>
      </p:sp>
      <p:sp>
        <p:nvSpPr>
          <p:cNvPr id="48" name="Level Badan Satu…"/>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Level Badan Satu</a:t>
            </a:r>
          </a:p>
          <a:p>
            <a:pPr lvl="1"/>
            <a:r>
              <a:t>Level Badan Dua</a:t>
            </a:r>
          </a:p>
          <a:p>
            <a:pPr lvl="2"/>
            <a:r>
              <a:t>Level Badan Tiga</a:t>
            </a:r>
          </a:p>
          <a:p>
            <a:pPr lvl="3"/>
            <a:r>
              <a:t>Level Badan Empat</a:t>
            </a:r>
          </a:p>
          <a:p>
            <a:pPr lvl="4"/>
            <a:r>
              <a:t>Level Badan Lima</a:t>
            </a:r>
          </a:p>
        </p:txBody>
      </p:sp>
      <p:sp>
        <p:nvSpPr>
          <p:cNvPr id="49" name="Text Placeholder 4"/>
          <p:cNvSpPr>
            <a:spLocks noGrp="1"/>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sz="2400" b="1"/>
            </a:pPr>
            <a:endParaRPr/>
          </a:p>
        </p:txBody>
      </p:sp>
      <p:sp>
        <p:nvSpPr>
          <p:cNvPr id="50" name="Nomor Slid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eks Judul"/>
          <p:cNvSpPr txBox="1">
            <a:spLocks noGrp="1"/>
          </p:cNvSpPr>
          <p:nvPr>
            <p:ph type="title"/>
          </p:nvPr>
        </p:nvSpPr>
        <p:spPr>
          <a:xfrm>
            <a:off x="457200" y="274638"/>
            <a:ext cx="8229600" cy="1143001"/>
          </a:xfrm>
          <a:prstGeom prst="rect">
            <a:avLst/>
          </a:prstGeom>
        </p:spPr>
        <p:txBody>
          <a:bodyPr/>
          <a:lstStyle/>
          <a:p>
            <a:r>
              <a:t>Teks Judul</a:t>
            </a:r>
          </a:p>
        </p:txBody>
      </p:sp>
      <p:sp>
        <p:nvSpPr>
          <p:cNvPr id="58" name="Nomor Slid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Nomor Slid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eks Judul"/>
          <p:cNvSpPr txBox="1">
            <a:spLocks noGrp="1"/>
          </p:cNvSpPr>
          <p:nvPr>
            <p:ph type="title"/>
          </p:nvPr>
        </p:nvSpPr>
        <p:spPr>
          <a:xfrm>
            <a:off x="457200" y="273050"/>
            <a:ext cx="3008314" cy="1162050"/>
          </a:xfrm>
          <a:prstGeom prst="rect">
            <a:avLst/>
          </a:prstGeom>
        </p:spPr>
        <p:txBody>
          <a:bodyPr anchor="b"/>
          <a:lstStyle>
            <a:lvl1pPr algn="l">
              <a:defRPr sz="2000" b="1"/>
            </a:lvl1pPr>
          </a:lstStyle>
          <a:p>
            <a:r>
              <a:t>Teks Judul</a:t>
            </a:r>
          </a:p>
        </p:txBody>
      </p:sp>
      <p:sp>
        <p:nvSpPr>
          <p:cNvPr id="73" name="Level Badan Satu…"/>
          <p:cNvSpPr txBox="1">
            <a:spLocks noGrp="1"/>
          </p:cNvSpPr>
          <p:nvPr>
            <p:ph type="body" sz="quarter" idx="1"/>
          </p:nvPr>
        </p:nvSpPr>
        <p:spPr>
          <a:xfrm>
            <a:off x="3575050" y="273050"/>
            <a:ext cx="5111750" cy="5853113"/>
          </a:xfrm>
          <a:prstGeom prst="rect">
            <a:avLst/>
          </a:prstGeom>
        </p:spPr>
        <p:txBody>
          <a:bodyPr/>
          <a:lstStyle/>
          <a:p>
            <a:r>
              <a:t>Level Badan Satu</a:t>
            </a:r>
          </a:p>
          <a:p>
            <a:pPr lvl="1"/>
            <a:r>
              <a:t>Level Badan Dua</a:t>
            </a:r>
          </a:p>
          <a:p>
            <a:pPr lvl="2"/>
            <a:r>
              <a:t>Level Badan Tiga</a:t>
            </a:r>
          </a:p>
          <a:p>
            <a:pPr lvl="3"/>
            <a:r>
              <a:t>Level Badan Empat</a:t>
            </a:r>
          </a:p>
          <a:p>
            <a:pPr lvl="4"/>
            <a:r>
              <a:t>Level Badan Lima</a:t>
            </a:r>
          </a:p>
        </p:txBody>
      </p:sp>
      <p:sp>
        <p:nvSpPr>
          <p:cNvPr id="74" name="Text Placeholder 3"/>
          <p:cNvSpPr>
            <a:spLocks noGrp="1"/>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endParaRPr/>
          </a:p>
        </p:txBody>
      </p:sp>
      <p:sp>
        <p:nvSpPr>
          <p:cNvPr id="75" name="Nomor Slid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eks Judul"/>
          <p:cNvSpPr txBox="1">
            <a:spLocks noGrp="1"/>
          </p:cNvSpPr>
          <p:nvPr>
            <p:ph type="title"/>
          </p:nvPr>
        </p:nvSpPr>
        <p:spPr>
          <a:xfrm>
            <a:off x="1792288" y="4800600"/>
            <a:ext cx="5486401" cy="566738"/>
          </a:xfrm>
          <a:prstGeom prst="rect">
            <a:avLst/>
          </a:prstGeom>
        </p:spPr>
        <p:txBody>
          <a:bodyPr anchor="b"/>
          <a:lstStyle>
            <a:lvl1pPr algn="l">
              <a:defRPr sz="2000" b="1"/>
            </a:lvl1pPr>
          </a:lstStyle>
          <a:p>
            <a:r>
              <a:t>Teks Judul</a:t>
            </a:r>
          </a:p>
        </p:txBody>
      </p:sp>
      <p:sp>
        <p:nvSpPr>
          <p:cNvPr id="83" name="Picture Placeholder 2"/>
          <p:cNvSpPr>
            <a:spLocks noGrp="1"/>
          </p:cNvSpPr>
          <p:nvPr>
            <p:ph type="pic" sz="quarter" idx="21"/>
          </p:nvPr>
        </p:nvSpPr>
        <p:spPr>
          <a:xfrm>
            <a:off x="1792288" y="612775"/>
            <a:ext cx="5486401" cy="4114800"/>
          </a:xfrm>
          <a:prstGeom prst="rect">
            <a:avLst/>
          </a:prstGeom>
        </p:spPr>
        <p:txBody>
          <a:bodyPr lIns="91439" rIns="91439">
            <a:noAutofit/>
          </a:bodyPr>
          <a:lstStyle/>
          <a:p>
            <a:endParaRPr/>
          </a:p>
        </p:txBody>
      </p:sp>
      <p:sp>
        <p:nvSpPr>
          <p:cNvPr id="84" name="Level Badan Satu…"/>
          <p:cNvSpPr txBox="1">
            <a:spLocks noGrp="1"/>
          </p:cNvSpPr>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Level Badan Satu</a:t>
            </a:r>
          </a:p>
          <a:p>
            <a:pPr lvl="1"/>
            <a:r>
              <a:t>Level Badan Dua</a:t>
            </a:r>
          </a:p>
          <a:p>
            <a:pPr lvl="2"/>
            <a:r>
              <a:t>Level Badan Tiga</a:t>
            </a:r>
          </a:p>
          <a:p>
            <a:pPr lvl="3"/>
            <a:r>
              <a:t>Level Badan Empat</a:t>
            </a:r>
          </a:p>
          <a:p>
            <a:pPr lvl="4"/>
            <a:r>
              <a:t>Level Badan Lima</a:t>
            </a:r>
          </a:p>
        </p:txBody>
      </p:sp>
      <p:sp>
        <p:nvSpPr>
          <p:cNvPr id="85" name="Nomor Slide"/>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ks Judul"/>
          <p:cNvSpPr txBox="1">
            <a:spLocks noGrp="1"/>
          </p:cNvSpPr>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Teks Judul</a:t>
            </a:r>
          </a:p>
        </p:txBody>
      </p:sp>
      <p:sp>
        <p:nvSpPr>
          <p:cNvPr id="3" name="Level Badan Satu…"/>
          <p:cNvSpPr txBox="1">
            <a:spLocks noGrp="1"/>
          </p:cNvSpPr>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Level Badan Satu</a:t>
            </a:r>
          </a:p>
          <a:p>
            <a:pPr lvl="1"/>
            <a:r>
              <a:t>Level Badan Dua</a:t>
            </a:r>
          </a:p>
          <a:p>
            <a:pPr lvl="2"/>
            <a:r>
              <a:t>Level Badan Tiga</a:t>
            </a:r>
          </a:p>
          <a:p>
            <a:pPr lvl="3"/>
            <a:r>
              <a:t>Level Badan Empat</a:t>
            </a:r>
          </a:p>
          <a:p>
            <a:pPr lvl="4"/>
            <a:r>
              <a:t>Level Badan Lima</a:t>
            </a:r>
          </a:p>
        </p:txBody>
      </p:sp>
      <p:sp>
        <p:nvSpPr>
          <p:cNvPr id="4" name="Nomor Slide"/>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endParaRPr/>
          </a:p>
        </p:txBody>
      </p:sp>
      <p:sp>
        <p:nvSpPr>
          <p:cNvPr id="95" name="AutoShape 3"/>
          <p:cNvSpPr/>
          <p:nvPr/>
        </p:nvSpPr>
        <p:spPr>
          <a:xfrm rot="14579222">
            <a:off x="-6402717" y="821504"/>
            <a:ext cx="16230601" cy="10441158"/>
          </a:xfrm>
          <a:prstGeom prst="rect">
            <a:avLst/>
          </a:prstGeom>
          <a:solidFill>
            <a:srgbClr val="213559"/>
          </a:solidFill>
          <a:ln w="12700">
            <a:miter lim="400000"/>
          </a:ln>
        </p:spPr>
        <p:txBody>
          <a:bodyPr lIns="45719" rIns="45719"/>
          <a:lstStyle/>
          <a:p>
            <a:endParaRPr/>
          </a:p>
        </p:txBody>
      </p:sp>
      <p:sp>
        <p:nvSpPr>
          <p:cNvPr id="96" name="AutoShape 4"/>
          <p:cNvSpPr/>
          <p:nvPr/>
        </p:nvSpPr>
        <p:spPr>
          <a:xfrm rot="14579222">
            <a:off x="-7861676" y="821504"/>
            <a:ext cx="16230601" cy="10441158"/>
          </a:xfrm>
          <a:prstGeom prst="rect">
            <a:avLst/>
          </a:prstGeom>
          <a:solidFill>
            <a:srgbClr val="263F6B"/>
          </a:solidFill>
          <a:ln w="12700">
            <a:miter lim="400000"/>
          </a:ln>
        </p:spPr>
        <p:txBody>
          <a:bodyPr lIns="45719" rIns="45719"/>
          <a:lstStyle/>
          <a:p>
            <a:endParaRPr/>
          </a:p>
        </p:txBody>
      </p:sp>
      <p:sp>
        <p:nvSpPr>
          <p:cNvPr id="97" name="TextBox 5"/>
          <p:cNvSpPr txBox="1"/>
          <p:nvPr/>
        </p:nvSpPr>
        <p:spPr>
          <a:xfrm>
            <a:off x="1307074" y="5160892"/>
            <a:ext cx="10799779" cy="1864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7100"/>
              </a:lnSpc>
              <a:defRPr sz="8000" spc="-477">
                <a:solidFill>
                  <a:srgbClr val="FFFFFF"/>
                </a:solidFill>
                <a:latin typeface="Montserrat Ultra-Bold Italics"/>
                <a:ea typeface="Montserrat Ultra-Bold Italics"/>
                <a:cs typeface="Montserrat Ultra-Bold Italics"/>
                <a:sym typeface="Montserrat Ultra-Bold Italics"/>
              </a:defRPr>
            </a:lvl1pPr>
          </a:lstStyle>
          <a:p>
            <a:r>
              <a:rPr dirty="0"/>
              <a:t>ANALISIS PRIORITAS BANTUAN KEMANUSIAAN</a:t>
            </a:r>
            <a:endParaRPr lang="en-US" dirty="0"/>
          </a:p>
        </p:txBody>
      </p:sp>
      <p:sp>
        <p:nvSpPr>
          <p:cNvPr id="98" name="TextBox 6"/>
          <p:cNvSpPr txBox="1"/>
          <p:nvPr/>
        </p:nvSpPr>
        <p:spPr>
          <a:xfrm>
            <a:off x="13234514" y="1085849"/>
            <a:ext cx="4024787" cy="366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2800"/>
              </a:lnSpc>
              <a:defRPr sz="2800" spc="57">
                <a:solidFill>
                  <a:srgbClr val="FFFFFF"/>
                </a:solidFill>
                <a:latin typeface="Montserrat Italics"/>
                <a:ea typeface="Montserrat Italics"/>
                <a:cs typeface="Montserrat Italics"/>
                <a:sym typeface="Montserrat Italics"/>
              </a:defRPr>
            </a:lvl1pPr>
          </a:lstStyle>
          <a:p>
            <a:r>
              <a:t>PRESENTATION</a:t>
            </a:r>
          </a:p>
        </p:txBody>
      </p:sp>
      <p:sp>
        <p:nvSpPr>
          <p:cNvPr id="99" name="Freeform 7"/>
          <p:cNvSpPr/>
          <p:nvPr/>
        </p:nvSpPr>
        <p:spPr>
          <a:xfrm>
            <a:off x="1028699" y="1028699"/>
            <a:ext cx="1783060" cy="295017"/>
          </a:xfrm>
          <a:prstGeom prst="rect">
            <a:avLst/>
          </a:prstGeom>
          <a:blipFill>
            <a:blip r:embed="rId3"/>
            <a:stretch>
              <a:fillRect/>
            </a:stretch>
          </a:blipFill>
          <a:ln w="12700">
            <a:miter lim="400000"/>
          </a:ln>
        </p:spPr>
        <p:txBody>
          <a:bodyPr lIns="45719" rIns="45719"/>
          <a:lstStyle/>
          <a:p>
            <a:endParaRPr/>
          </a:p>
        </p:txBody>
      </p:sp>
      <p:sp>
        <p:nvSpPr>
          <p:cNvPr id="100" name="Freeform 8"/>
          <p:cNvSpPr/>
          <p:nvPr/>
        </p:nvSpPr>
        <p:spPr>
          <a:xfrm>
            <a:off x="15476241" y="8956802"/>
            <a:ext cx="1783059" cy="295016"/>
          </a:xfrm>
          <a:prstGeom prst="rect">
            <a:avLst/>
          </a:prstGeom>
          <a:blipFill>
            <a:blip r:embed="rId3"/>
            <a:stretch>
              <a:fillRect/>
            </a:stretch>
          </a:blipFill>
          <a:ln w="12700">
            <a:miter lim="400000"/>
          </a:ln>
        </p:spPr>
        <p:txBody>
          <a:bodyPr lIns="45719" rIns="45719"/>
          <a:lstStyle/>
          <a:p>
            <a:endParaRPr/>
          </a:p>
        </p:txBody>
      </p:sp>
      <p:sp>
        <p:nvSpPr>
          <p:cNvPr id="101" name="AutoShape 9"/>
          <p:cNvSpPr/>
          <p:nvPr/>
        </p:nvSpPr>
        <p:spPr>
          <a:xfrm>
            <a:off x="-1536273" y="4580697"/>
            <a:ext cx="5244234" cy="1"/>
          </a:xfrm>
          <a:prstGeom prst="line">
            <a:avLst/>
          </a:prstGeom>
          <a:ln w="19050" cap="rnd">
            <a:solidFill>
              <a:srgbClr val="FFFFFF"/>
            </a:solidFill>
          </a:ln>
        </p:spPr>
        <p:txBody>
          <a:bodyPr lIns="45719" rIns="45719"/>
          <a:lstStyle/>
          <a:p>
            <a:endParaRPr/>
          </a:p>
        </p:txBody>
      </p:sp>
      <p:sp>
        <p:nvSpPr>
          <p:cNvPr id="102" name="AutoShape 10"/>
          <p:cNvSpPr/>
          <p:nvPr/>
        </p:nvSpPr>
        <p:spPr>
          <a:xfrm>
            <a:off x="-2298994" y="9582840"/>
            <a:ext cx="9005774" cy="1"/>
          </a:xfrm>
          <a:prstGeom prst="line">
            <a:avLst/>
          </a:prstGeom>
          <a:ln w="19050" cap="rnd">
            <a:solidFill>
              <a:srgbClr val="FFFFFF"/>
            </a:solidFill>
          </a:ln>
        </p:spPr>
        <p:txBody>
          <a:bodyPr lIns="45719" rIns="45719"/>
          <a:lstStyle/>
          <a:p>
            <a:endParaRPr/>
          </a:p>
        </p:txBody>
      </p:sp>
      <p:sp>
        <p:nvSpPr>
          <p:cNvPr id="103" name="AutoShape 11"/>
          <p:cNvSpPr/>
          <p:nvPr/>
        </p:nvSpPr>
        <p:spPr>
          <a:xfrm>
            <a:off x="-3516289" y="3712269"/>
            <a:ext cx="5720182" cy="1"/>
          </a:xfrm>
          <a:prstGeom prst="line">
            <a:avLst/>
          </a:prstGeom>
          <a:ln w="19050" cap="rnd">
            <a:solidFill>
              <a:srgbClr val="FFFFFF"/>
            </a:solidFill>
          </a:ln>
        </p:spPr>
        <p:txBody>
          <a:bodyPr lIns="45719" rIns="45719"/>
          <a:lstStyle/>
          <a:p>
            <a:endParaRPr/>
          </a:p>
        </p:txBody>
      </p:sp>
      <p:sp>
        <p:nvSpPr>
          <p:cNvPr id="104" name="AutoShape 12"/>
          <p:cNvSpPr/>
          <p:nvPr/>
        </p:nvSpPr>
        <p:spPr>
          <a:xfrm>
            <a:off x="3066190" y="2823186"/>
            <a:ext cx="930939" cy="1"/>
          </a:xfrm>
          <a:prstGeom prst="line">
            <a:avLst/>
          </a:prstGeom>
          <a:ln w="19050" cap="rnd">
            <a:solidFill>
              <a:srgbClr val="FFFFFF"/>
            </a:solidFill>
          </a:ln>
        </p:spPr>
        <p:txBody>
          <a:bodyPr lIns="45719" rIns="45719"/>
          <a:lstStyle/>
          <a:p>
            <a:endParaRPr/>
          </a:p>
        </p:txBody>
      </p:sp>
      <p:sp>
        <p:nvSpPr>
          <p:cNvPr id="105" name="AutoShape 13"/>
          <p:cNvSpPr/>
          <p:nvPr/>
        </p:nvSpPr>
        <p:spPr>
          <a:xfrm>
            <a:off x="628698" y="2392259"/>
            <a:ext cx="1291532" cy="1"/>
          </a:xfrm>
          <a:prstGeom prst="line">
            <a:avLst/>
          </a:prstGeom>
          <a:ln w="19050" cap="rnd">
            <a:solidFill>
              <a:srgbClr val="FFFFFF"/>
            </a:solidFill>
          </a:ln>
        </p:spPr>
        <p:txBody>
          <a:bodyPr lIns="45719" rIns="45719"/>
          <a:lstStyle/>
          <a:p>
            <a:endParaRPr/>
          </a:p>
        </p:txBody>
      </p:sp>
      <p:sp>
        <p:nvSpPr>
          <p:cNvPr id="14" name="TextBox 5">
            <a:extLst>
              <a:ext uri="{FF2B5EF4-FFF2-40B4-BE49-F238E27FC236}">
                <a16:creationId xmlns:a16="http://schemas.microsoft.com/office/drawing/2014/main" id="{5EEFA724-A954-4D57-97A4-4764183D203E}"/>
              </a:ext>
            </a:extLst>
          </p:cNvPr>
          <p:cNvSpPr txBox="1"/>
          <p:nvPr/>
        </p:nvSpPr>
        <p:spPr>
          <a:xfrm>
            <a:off x="3066190" y="8774956"/>
            <a:ext cx="8109715" cy="9537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nSpc>
                <a:spcPts val="7100"/>
              </a:lnSpc>
              <a:defRPr sz="8000" spc="-477">
                <a:solidFill>
                  <a:srgbClr val="FFFFFF"/>
                </a:solidFill>
                <a:latin typeface="Montserrat Ultra-Bold Italics"/>
                <a:ea typeface="Montserrat Ultra-Bold Italics"/>
                <a:cs typeface="Montserrat Ultra-Bold Italics"/>
                <a:sym typeface="Montserrat Ultra-Bold Italics"/>
              </a:defRPr>
            </a:lvl1pPr>
          </a:lstStyle>
          <a:p>
            <a:r>
              <a:rPr lang="en-US" dirty="0"/>
              <a:t>Diana Ayu </a:t>
            </a:r>
            <a:r>
              <a:rPr lang="en-US" dirty="0" err="1"/>
              <a:t>Wulandari</a:t>
            </a:r>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8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18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18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18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18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189" name="Freeform 7"/>
          <p:cNvSpPr/>
          <p:nvPr/>
        </p:nvSpPr>
        <p:spPr>
          <a:xfrm>
            <a:off x="2710431" y="4899152"/>
            <a:ext cx="12867138" cy="4623716"/>
          </a:xfrm>
          <a:prstGeom prst="rect">
            <a:avLst/>
          </a:prstGeom>
          <a:blipFill>
            <a:blip r:embed="rId3"/>
            <a:stretch>
              <a:fillRect/>
            </a:stretch>
          </a:blipFill>
          <a:ln w="12700">
            <a:miter lim="400000"/>
          </a:ln>
        </p:spPr>
        <p:txBody>
          <a:bodyPr lIns="45719" rIns="45719"/>
          <a:lstStyle/>
          <a:p>
            <a:endParaRPr/>
          </a:p>
        </p:txBody>
      </p:sp>
      <p:sp>
        <p:nvSpPr>
          <p:cNvPr id="19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191" name="TextBox 9"/>
          <p:cNvSpPr txBox="1"/>
          <p:nvPr/>
        </p:nvSpPr>
        <p:spPr>
          <a:xfrm>
            <a:off x="629322" y="2863976"/>
            <a:ext cx="12464376" cy="2007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a:ea typeface="Montserrat"/>
                <a:cs typeface="Montserrat"/>
                <a:sym typeface="Montserrat"/>
              </a:defRPr>
            </a:pPr>
            <a:r>
              <a:t>Feature Impor</a:t>
            </a:r>
          </a:p>
          <a:p>
            <a:pPr>
              <a:lnSpc>
                <a:spcPts val="3200"/>
              </a:lnSpc>
              <a:defRPr sz="2500" spc="50">
                <a:solidFill>
                  <a:srgbClr val="263F6B"/>
                </a:solidFill>
                <a:latin typeface="Montserrat"/>
                <a:ea typeface="Montserrat"/>
                <a:cs typeface="Montserrat"/>
                <a:sym typeface="Montserrat"/>
              </a:defRPr>
            </a:pPr>
            <a:r>
              <a:t>Pada feature ini, angka impor dari dataset negara banyak terdapat pada</a:t>
            </a:r>
          </a:p>
          <a:p>
            <a:pPr>
              <a:lnSpc>
                <a:spcPts val="3200"/>
              </a:lnSpc>
              <a:defRPr sz="2500" spc="50">
                <a:solidFill>
                  <a:srgbClr val="263F6B"/>
                </a:solidFill>
                <a:latin typeface="Montserrat"/>
                <a:ea typeface="Montserrat"/>
                <a:cs typeface="Montserrat"/>
                <a:sym typeface="Montserrat"/>
              </a:defRPr>
            </a:pPr>
            <a:r>
              <a:t>angka sebelum 75 dan pada data ini terdapat 4 data outlier diatas</a:t>
            </a:r>
          </a:p>
          <a:p>
            <a:pPr>
              <a:lnSpc>
                <a:spcPts val="3200"/>
              </a:lnSpc>
              <a:defRPr sz="2500" spc="50">
                <a:solidFill>
                  <a:srgbClr val="263F6B"/>
                </a:solidFill>
                <a:latin typeface="Montserrat"/>
                <a:ea typeface="Montserrat"/>
                <a:cs typeface="Montserrat"/>
                <a:sym typeface="Montserrat"/>
              </a:defRPr>
            </a:pPr>
            <a:r>
              <a:t>upperbound.</a:t>
            </a:r>
          </a:p>
        </p:txBody>
      </p:sp>
      <p:sp>
        <p:nvSpPr>
          <p:cNvPr id="192" name="TextBox 10"/>
          <p:cNvSpPr txBox="1"/>
          <p:nvPr/>
        </p:nvSpPr>
        <p:spPr>
          <a:xfrm>
            <a:off x="-1500059" y="2354628"/>
            <a:ext cx="7430083" cy="514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UNIVARIATE ANALYSIS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9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19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19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19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19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199" name="Freeform 7"/>
          <p:cNvSpPr/>
          <p:nvPr/>
        </p:nvSpPr>
        <p:spPr>
          <a:xfrm>
            <a:off x="2852570" y="4644909"/>
            <a:ext cx="12582860" cy="5202714"/>
          </a:xfrm>
          <a:prstGeom prst="rect">
            <a:avLst/>
          </a:prstGeom>
          <a:blipFill>
            <a:blip r:embed="rId3"/>
            <a:stretch>
              <a:fillRect/>
            </a:stretch>
          </a:blipFill>
          <a:ln w="12700">
            <a:miter lim="400000"/>
          </a:ln>
        </p:spPr>
        <p:txBody>
          <a:bodyPr lIns="45719" rIns="45719"/>
          <a:lstStyle/>
          <a:p>
            <a:endParaRPr/>
          </a:p>
        </p:txBody>
      </p:sp>
      <p:sp>
        <p:nvSpPr>
          <p:cNvPr id="20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01" name="TextBox 9"/>
          <p:cNvSpPr txBox="1"/>
          <p:nvPr/>
        </p:nvSpPr>
        <p:spPr>
          <a:xfrm>
            <a:off x="629322" y="2863976"/>
            <a:ext cx="12464376" cy="2007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a:ea typeface="Montserrat"/>
                <a:cs typeface="Montserrat"/>
                <a:sym typeface="Montserrat"/>
              </a:defRPr>
            </a:pPr>
            <a:r>
              <a:t>Feature Pendapatan</a:t>
            </a:r>
          </a:p>
          <a:p>
            <a:pPr>
              <a:lnSpc>
                <a:spcPts val="3200"/>
              </a:lnSpc>
              <a:defRPr sz="2500" spc="50">
                <a:solidFill>
                  <a:srgbClr val="263F6B"/>
                </a:solidFill>
                <a:latin typeface="Montserrat"/>
                <a:ea typeface="Montserrat"/>
                <a:cs typeface="Montserrat"/>
                <a:sym typeface="Montserrat"/>
              </a:defRPr>
            </a:pPr>
            <a:r>
              <a:t>Pada feature ini, angka pendapatan dari dataset negara banyak terdapat</a:t>
            </a:r>
          </a:p>
          <a:p>
            <a:pPr>
              <a:lnSpc>
                <a:spcPts val="3200"/>
              </a:lnSpc>
              <a:defRPr sz="2500" spc="50">
                <a:solidFill>
                  <a:srgbClr val="263F6B"/>
                </a:solidFill>
                <a:latin typeface="Montserrat"/>
                <a:ea typeface="Montserrat"/>
                <a:cs typeface="Montserrat"/>
                <a:sym typeface="Montserrat"/>
              </a:defRPr>
            </a:pPr>
            <a:r>
              <a:t>pada angka sebelum 20.000 dan pada data ini terdapat 8 data outlier</a:t>
            </a:r>
          </a:p>
          <a:p>
            <a:pPr>
              <a:lnSpc>
                <a:spcPts val="3200"/>
              </a:lnSpc>
              <a:defRPr sz="2500" spc="50">
                <a:solidFill>
                  <a:srgbClr val="263F6B"/>
                </a:solidFill>
                <a:latin typeface="Montserrat"/>
                <a:ea typeface="Montserrat"/>
                <a:cs typeface="Montserrat"/>
                <a:sym typeface="Montserrat"/>
              </a:defRPr>
            </a:pPr>
            <a:r>
              <a:t>diatas upperbound.</a:t>
            </a:r>
          </a:p>
        </p:txBody>
      </p:sp>
      <p:sp>
        <p:nvSpPr>
          <p:cNvPr id="202" name="TextBox 10"/>
          <p:cNvSpPr txBox="1"/>
          <p:nvPr/>
        </p:nvSpPr>
        <p:spPr>
          <a:xfrm>
            <a:off x="-1500059" y="2354628"/>
            <a:ext cx="7430083" cy="514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UNIVARIATE ANALYSIS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0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20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20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20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20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209" name="Freeform 7"/>
          <p:cNvSpPr/>
          <p:nvPr/>
        </p:nvSpPr>
        <p:spPr>
          <a:xfrm>
            <a:off x="2954351" y="4699196"/>
            <a:ext cx="12582861" cy="5058195"/>
          </a:xfrm>
          <a:prstGeom prst="rect">
            <a:avLst/>
          </a:prstGeom>
          <a:blipFill>
            <a:blip r:embed="rId3"/>
            <a:stretch>
              <a:fillRect/>
            </a:stretch>
          </a:blipFill>
          <a:ln w="12700">
            <a:miter lim="400000"/>
          </a:ln>
        </p:spPr>
        <p:txBody>
          <a:bodyPr lIns="45719" rIns="45719"/>
          <a:lstStyle/>
          <a:p>
            <a:endParaRPr/>
          </a:p>
        </p:txBody>
      </p:sp>
      <p:sp>
        <p:nvSpPr>
          <p:cNvPr id="21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11" name="TextBox 9"/>
          <p:cNvSpPr txBox="1"/>
          <p:nvPr/>
        </p:nvSpPr>
        <p:spPr>
          <a:xfrm>
            <a:off x="629322" y="2863976"/>
            <a:ext cx="12464376" cy="2007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a:ea typeface="Montserrat"/>
                <a:cs typeface="Montserrat"/>
                <a:sym typeface="Montserrat"/>
              </a:defRPr>
            </a:pPr>
            <a:r>
              <a:t>Feature Inflasi</a:t>
            </a:r>
          </a:p>
          <a:p>
            <a:pPr>
              <a:lnSpc>
                <a:spcPts val="3200"/>
              </a:lnSpc>
              <a:defRPr sz="2500" spc="50">
                <a:solidFill>
                  <a:srgbClr val="263F6B"/>
                </a:solidFill>
                <a:latin typeface="Montserrat"/>
                <a:ea typeface="Montserrat"/>
                <a:cs typeface="Montserrat"/>
                <a:sym typeface="Montserrat"/>
              </a:defRPr>
            </a:pPr>
            <a:r>
              <a:t>Pada feature ini, angka inflasi dari dataset negara banyak terdapat pada</a:t>
            </a:r>
          </a:p>
          <a:p>
            <a:pPr>
              <a:lnSpc>
                <a:spcPts val="3200"/>
              </a:lnSpc>
              <a:defRPr sz="2500" spc="50">
                <a:solidFill>
                  <a:srgbClr val="263F6B"/>
                </a:solidFill>
                <a:latin typeface="Montserrat"/>
                <a:ea typeface="Montserrat"/>
                <a:cs typeface="Montserrat"/>
                <a:sym typeface="Montserrat"/>
              </a:defRPr>
            </a:pPr>
            <a:r>
              <a:t>angka sebelum 20 dan pada data ini terdapat 5 data outlier diatas</a:t>
            </a:r>
          </a:p>
          <a:p>
            <a:pPr>
              <a:lnSpc>
                <a:spcPts val="3200"/>
              </a:lnSpc>
              <a:defRPr sz="2500" spc="50">
                <a:solidFill>
                  <a:srgbClr val="263F6B"/>
                </a:solidFill>
                <a:latin typeface="Montserrat"/>
                <a:ea typeface="Montserrat"/>
                <a:cs typeface="Montserrat"/>
                <a:sym typeface="Montserrat"/>
              </a:defRPr>
            </a:pPr>
            <a:r>
              <a:t>upperbound.</a:t>
            </a:r>
          </a:p>
        </p:txBody>
      </p:sp>
      <p:sp>
        <p:nvSpPr>
          <p:cNvPr id="212" name="TextBox 10"/>
          <p:cNvSpPr txBox="1"/>
          <p:nvPr/>
        </p:nvSpPr>
        <p:spPr>
          <a:xfrm>
            <a:off x="-1500059" y="2354628"/>
            <a:ext cx="7430083" cy="514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UNIVARIATE ANALYSIS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1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21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21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21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21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219" name="Freeform 7"/>
          <p:cNvSpPr/>
          <p:nvPr/>
        </p:nvSpPr>
        <p:spPr>
          <a:xfrm>
            <a:off x="2852570" y="4717169"/>
            <a:ext cx="12582860" cy="5058195"/>
          </a:xfrm>
          <a:prstGeom prst="rect">
            <a:avLst/>
          </a:prstGeom>
          <a:blipFill>
            <a:blip r:embed="rId3"/>
            <a:stretch>
              <a:fillRect/>
            </a:stretch>
          </a:blipFill>
          <a:ln w="12700">
            <a:miter lim="400000"/>
          </a:ln>
        </p:spPr>
        <p:txBody>
          <a:bodyPr lIns="45719" rIns="45719"/>
          <a:lstStyle/>
          <a:p>
            <a:endParaRPr/>
          </a:p>
        </p:txBody>
      </p:sp>
      <p:sp>
        <p:nvSpPr>
          <p:cNvPr id="22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21" name="TextBox 9"/>
          <p:cNvSpPr txBox="1"/>
          <p:nvPr/>
        </p:nvSpPr>
        <p:spPr>
          <a:xfrm>
            <a:off x="629322" y="2863976"/>
            <a:ext cx="12464376" cy="2007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a:ea typeface="Montserrat"/>
                <a:cs typeface="Montserrat"/>
                <a:sym typeface="Montserrat"/>
              </a:defRPr>
            </a:pPr>
            <a:r>
              <a:t>Feature Harapan_hidup</a:t>
            </a:r>
          </a:p>
          <a:p>
            <a:pPr>
              <a:lnSpc>
                <a:spcPts val="3200"/>
              </a:lnSpc>
              <a:defRPr sz="2500" spc="50">
                <a:solidFill>
                  <a:srgbClr val="263F6B"/>
                </a:solidFill>
                <a:latin typeface="Montserrat"/>
                <a:ea typeface="Montserrat"/>
                <a:cs typeface="Montserrat"/>
                <a:sym typeface="Montserrat"/>
              </a:defRPr>
            </a:pPr>
            <a:r>
              <a:t>Pada feature ini, angka harapan hidup dari dataset negara banyak</a:t>
            </a:r>
          </a:p>
          <a:p>
            <a:pPr>
              <a:lnSpc>
                <a:spcPts val="3200"/>
              </a:lnSpc>
              <a:defRPr sz="2500" spc="50">
                <a:solidFill>
                  <a:srgbClr val="263F6B"/>
                </a:solidFill>
                <a:latin typeface="Montserrat"/>
                <a:ea typeface="Montserrat"/>
                <a:cs typeface="Montserrat"/>
                <a:sym typeface="Montserrat"/>
              </a:defRPr>
            </a:pPr>
            <a:r>
              <a:t>terdapat pada angka lebih dari 60 dan pada data ini terdapat 3 data outlier</a:t>
            </a:r>
          </a:p>
          <a:p>
            <a:pPr>
              <a:lnSpc>
                <a:spcPts val="3200"/>
              </a:lnSpc>
              <a:defRPr sz="2500" spc="50">
                <a:solidFill>
                  <a:srgbClr val="263F6B"/>
                </a:solidFill>
                <a:latin typeface="Montserrat"/>
                <a:ea typeface="Montserrat"/>
                <a:cs typeface="Montserrat"/>
                <a:sym typeface="Montserrat"/>
              </a:defRPr>
            </a:pPr>
            <a:r>
              <a:t>dibawah lowerbound.</a:t>
            </a:r>
          </a:p>
        </p:txBody>
      </p:sp>
      <p:sp>
        <p:nvSpPr>
          <p:cNvPr id="222" name="TextBox 10"/>
          <p:cNvSpPr txBox="1"/>
          <p:nvPr/>
        </p:nvSpPr>
        <p:spPr>
          <a:xfrm>
            <a:off x="-1500059" y="2354628"/>
            <a:ext cx="7430083" cy="514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UNIVARIATE ANALYSIS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2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22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22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22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22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229" name="Freeform 7"/>
          <p:cNvSpPr/>
          <p:nvPr/>
        </p:nvSpPr>
        <p:spPr>
          <a:xfrm>
            <a:off x="2954351" y="4899152"/>
            <a:ext cx="12582861" cy="5058195"/>
          </a:xfrm>
          <a:prstGeom prst="rect">
            <a:avLst/>
          </a:prstGeom>
          <a:blipFill>
            <a:blip r:embed="rId3"/>
            <a:stretch>
              <a:fillRect/>
            </a:stretch>
          </a:blipFill>
          <a:ln w="12700">
            <a:miter lim="400000"/>
          </a:ln>
        </p:spPr>
        <p:txBody>
          <a:bodyPr lIns="45719" rIns="45719"/>
          <a:lstStyle/>
          <a:p>
            <a:endParaRPr/>
          </a:p>
        </p:txBody>
      </p:sp>
      <p:sp>
        <p:nvSpPr>
          <p:cNvPr id="23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31" name="TextBox 9"/>
          <p:cNvSpPr txBox="1"/>
          <p:nvPr/>
        </p:nvSpPr>
        <p:spPr>
          <a:xfrm>
            <a:off x="629322" y="2863976"/>
            <a:ext cx="12464376" cy="2007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a:ea typeface="Montserrat"/>
                <a:cs typeface="Montserrat"/>
                <a:sym typeface="Montserrat"/>
              </a:defRPr>
            </a:pPr>
            <a:r>
              <a:t>Feature Jumlah_fertiliti</a:t>
            </a:r>
          </a:p>
          <a:p>
            <a:pPr>
              <a:lnSpc>
                <a:spcPts val="3200"/>
              </a:lnSpc>
              <a:defRPr sz="2500" spc="50">
                <a:solidFill>
                  <a:srgbClr val="263F6B"/>
                </a:solidFill>
                <a:latin typeface="Montserrat"/>
                <a:ea typeface="Montserrat"/>
                <a:cs typeface="Montserrat"/>
                <a:sym typeface="Montserrat"/>
              </a:defRPr>
            </a:pPr>
            <a:r>
              <a:t>Pada feature ini, angka jumlah fertiliti tiap negara banyak terdapat pada</a:t>
            </a:r>
          </a:p>
          <a:p>
            <a:pPr>
              <a:lnSpc>
                <a:spcPts val="3200"/>
              </a:lnSpc>
              <a:defRPr sz="2500" spc="50">
                <a:solidFill>
                  <a:srgbClr val="263F6B"/>
                </a:solidFill>
                <a:latin typeface="Montserrat"/>
                <a:ea typeface="Montserrat"/>
                <a:cs typeface="Montserrat"/>
                <a:sym typeface="Montserrat"/>
              </a:defRPr>
            </a:pPr>
            <a:r>
              <a:t>angka sebelum 4 dan pada data ini terdapat 1 data outlier diatas</a:t>
            </a:r>
          </a:p>
          <a:p>
            <a:pPr>
              <a:lnSpc>
                <a:spcPts val="3200"/>
              </a:lnSpc>
              <a:defRPr sz="2500" spc="50">
                <a:solidFill>
                  <a:srgbClr val="263F6B"/>
                </a:solidFill>
                <a:latin typeface="Montserrat"/>
                <a:ea typeface="Montserrat"/>
                <a:cs typeface="Montserrat"/>
                <a:sym typeface="Montserrat"/>
              </a:defRPr>
            </a:pPr>
            <a:r>
              <a:t>upperbound.</a:t>
            </a:r>
          </a:p>
        </p:txBody>
      </p:sp>
      <p:sp>
        <p:nvSpPr>
          <p:cNvPr id="232" name="TextBox 10"/>
          <p:cNvSpPr txBox="1"/>
          <p:nvPr/>
        </p:nvSpPr>
        <p:spPr>
          <a:xfrm>
            <a:off x="-1500059" y="2354628"/>
            <a:ext cx="7430083" cy="514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UNIVARIATE ANALYSIS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3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23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23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23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23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239" name="Freeform 7"/>
          <p:cNvSpPr/>
          <p:nvPr/>
        </p:nvSpPr>
        <p:spPr>
          <a:xfrm>
            <a:off x="2750789" y="4934853"/>
            <a:ext cx="12582860" cy="5202714"/>
          </a:xfrm>
          <a:prstGeom prst="rect">
            <a:avLst/>
          </a:prstGeom>
          <a:blipFill>
            <a:blip r:embed="rId3"/>
            <a:stretch>
              <a:fillRect/>
            </a:stretch>
          </a:blipFill>
          <a:ln w="12700">
            <a:miter lim="400000"/>
          </a:ln>
        </p:spPr>
        <p:txBody>
          <a:bodyPr lIns="45719" rIns="45719"/>
          <a:lstStyle/>
          <a:p>
            <a:endParaRPr/>
          </a:p>
        </p:txBody>
      </p:sp>
      <p:sp>
        <p:nvSpPr>
          <p:cNvPr id="24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41" name="TextBox 9"/>
          <p:cNvSpPr txBox="1"/>
          <p:nvPr/>
        </p:nvSpPr>
        <p:spPr>
          <a:xfrm>
            <a:off x="629322" y="2863976"/>
            <a:ext cx="12464376" cy="2007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a:ea typeface="Montserrat"/>
                <a:cs typeface="Montserrat"/>
                <a:sym typeface="Montserrat"/>
              </a:defRPr>
            </a:pPr>
            <a:r>
              <a:t>Feature GDPperkapita</a:t>
            </a:r>
          </a:p>
          <a:p>
            <a:pPr>
              <a:lnSpc>
                <a:spcPts val="3200"/>
              </a:lnSpc>
              <a:defRPr sz="2500" spc="50">
                <a:solidFill>
                  <a:srgbClr val="263F6B"/>
                </a:solidFill>
                <a:latin typeface="Montserrat"/>
                <a:ea typeface="Montserrat"/>
                <a:cs typeface="Montserrat"/>
                <a:sym typeface="Montserrat"/>
              </a:defRPr>
            </a:pPr>
            <a:r>
              <a:t>Pada feature ini, angka gdp perkapita tiap negara banyak terdapat pada</a:t>
            </a:r>
          </a:p>
          <a:p>
            <a:pPr>
              <a:lnSpc>
                <a:spcPts val="3200"/>
              </a:lnSpc>
              <a:defRPr sz="2500" spc="50">
                <a:solidFill>
                  <a:srgbClr val="263F6B"/>
                </a:solidFill>
                <a:latin typeface="Montserrat"/>
                <a:ea typeface="Montserrat"/>
                <a:cs typeface="Montserrat"/>
                <a:sym typeface="Montserrat"/>
              </a:defRPr>
            </a:pPr>
            <a:r>
              <a:t>angka sebelum 30.000 dan pada data ini terdapat lumayan banyak data</a:t>
            </a:r>
          </a:p>
          <a:p>
            <a:pPr>
              <a:lnSpc>
                <a:spcPts val="3200"/>
              </a:lnSpc>
              <a:defRPr sz="2500" spc="50">
                <a:solidFill>
                  <a:srgbClr val="263F6B"/>
                </a:solidFill>
                <a:latin typeface="Montserrat"/>
                <a:ea typeface="Montserrat"/>
                <a:cs typeface="Montserrat"/>
                <a:sym typeface="Montserrat"/>
              </a:defRPr>
            </a:pPr>
            <a:r>
              <a:t>outlier diatas upperbound.</a:t>
            </a:r>
          </a:p>
        </p:txBody>
      </p:sp>
      <p:sp>
        <p:nvSpPr>
          <p:cNvPr id="242" name="TextBox 10"/>
          <p:cNvSpPr txBox="1"/>
          <p:nvPr/>
        </p:nvSpPr>
        <p:spPr>
          <a:xfrm>
            <a:off x="-1500059" y="2354628"/>
            <a:ext cx="7430083" cy="514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UNIVARIATE ANALYSIS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4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24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24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24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24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249" name="Freeform 7"/>
          <p:cNvSpPr/>
          <p:nvPr/>
        </p:nvSpPr>
        <p:spPr>
          <a:xfrm>
            <a:off x="1810964" y="3274000"/>
            <a:ext cx="7698953" cy="6641030"/>
          </a:xfrm>
          <a:prstGeom prst="rect">
            <a:avLst/>
          </a:prstGeom>
          <a:blipFill>
            <a:blip r:embed="rId3"/>
            <a:stretch>
              <a:fillRect/>
            </a:stretch>
          </a:blipFill>
          <a:ln w="12700">
            <a:miter lim="400000"/>
          </a:ln>
        </p:spPr>
        <p:txBody>
          <a:bodyPr lIns="45719" rIns="45719"/>
          <a:lstStyle/>
          <a:p>
            <a:endParaRPr/>
          </a:p>
        </p:txBody>
      </p:sp>
      <p:sp>
        <p:nvSpPr>
          <p:cNvPr id="25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51" name="TextBox 9"/>
          <p:cNvSpPr txBox="1"/>
          <p:nvPr/>
        </p:nvSpPr>
        <p:spPr>
          <a:xfrm>
            <a:off x="4367574" y="2863976"/>
            <a:ext cx="12464375" cy="398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Heatmaps</a:t>
            </a:r>
          </a:p>
        </p:txBody>
      </p:sp>
      <p:sp>
        <p:nvSpPr>
          <p:cNvPr id="252" name="TextBox 10"/>
          <p:cNvSpPr txBox="1"/>
          <p:nvPr/>
        </p:nvSpPr>
        <p:spPr>
          <a:xfrm>
            <a:off x="-1500059" y="2354628"/>
            <a:ext cx="7430083" cy="26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BIVARIATE ANALYSIS</a:t>
            </a:r>
          </a:p>
        </p:txBody>
      </p:sp>
      <p:sp>
        <p:nvSpPr>
          <p:cNvPr id="253" name="TextBox 11"/>
          <p:cNvSpPr txBox="1"/>
          <p:nvPr/>
        </p:nvSpPr>
        <p:spPr>
          <a:xfrm>
            <a:off x="9687393" y="3693834"/>
            <a:ext cx="7571908" cy="5682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74983" lvl="1" indent="-237491">
              <a:lnSpc>
                <a:spcPts val="2800"/>
              </a:lnSpc>
              <a:buSzPct val="100000"/>
              <a:buFont typeface="Arial"/>
              <a:buChar char="•"/>
              <a:defRPr sz="2200" spc="44">
                <a:solidFill>
                  <a:srgbClr val="263F6B"/>
                </a:solidFill>
                <a:latin typeface="Montserrat"/>
                <a:ea typeface="Montserrat"/>
                <a:cs typeface="Montserrat"/>
                <a:sym typeface="Montserrat"/>
              </a:defRPr>
            </a:pPr>
            <a:r>
              <a:t>dari heatmap ini, dapat kita lihat hubungan dari feature negara bahwa Korelasi antara pendapatan dan gdp perkapita sangat kuat, semakin tinggi angka pendapatan maka akan semakin tinggi angka gdp perkapita.</a:t>
            </a:r>
          </a:p>
          <a:p>
            <a:pPr marL="474983" lvl="1" indent="-237491">
              <a:lnSpc>
                <a:spcPts val="2800"/>
              </a:lnSpc>
              <a:buSzPct val="100000"/>
              <a:buFont typeface="Arial"/>
              <a:buChar char="•"/>
              <a:defRPr sz="2200" spc="44">
                <a:solidFill>
                  <a:srgbClr val="263F6B"/>
                </a:solidFill>
                <a:latin typeface="Montserrat"/>
                <a:ea typeface="Montserrat"/>
                <a:cs typeface="Montserrat"/>
                <a:sym typeface="Montserrat"/>
              </a:defRPr>
            </a:pPr>
            <a:r>
              <a:t>Semakin tinggi angka jumlah_fertiliti, maka akan semakin tinggi angka kematian_anak.</a:t>
            </a:r>
          </a:p>
          <a:p>
            <a:pPr marL="474983" lvl="1" indent="-237491">
              <a:lnSpc>
                <a:spcPts val="2800"/>
              </a:lnSpc>
              <a:buSzPct val="100000"/>
              <a:buFont typeface="Arial"/>
              <a:buChar char="•"/>
              <a:defRPr sz="2200" spc="44">
                <a:solidFill>
                  <a:srgbClr val="263F6B"/>
                </a:solidFill>
                <a:latin typeface="Montserrat"/>
                <a:ea typeface="Montserrat"/>
                <a:cs typeface="Montserrat"/>
                <a:sym typeface="Montserrat"/>
              </a:defRPr>
            </a:pPr>
            <a:r>
              <a:t>Semakin tinggi angka jumlah_fertiliti, maka angka semakin kecil angka harapan_hidup.</a:t>
            </a:r>
          </a:p>
          <a:p>
            <a:pPr marL="474983" lvl="1" indent="-237491">
              <a:lnSpc>
                <a:spcPts val="2800"/>
              </a:lnSpc>
              <a:buSzPct val="100000"/>
              <a:buFont typeface="Arial"/>
              <a:buChar char="•"/>
              <a:defRPr sz="2200" spc="44">
                <a:solidFill>
                  <a:srgbClr val="263F6B"/>
                </a:solidFill>
                <a:latin typeface="Montserrat"/>
                <a:ea typeface="Montserrat"/>
                <a:cs typeface="Montserrat"/>
                <a:sym typeface="Montserrat"/>
              </a:defRPr>
            </a:pPr>
            <a:r>
              <a:t>Semakin tinggi angka harapan_hidup, maka makin rendah angka kematian_anak.</a:t>
            </a:r>
          </a:p>
          <a:p>
            <a:pPr marL="474983" lvl="1" indent="-237491">
              <a:lnSpc>
                <a:spcPts val="2800"/>
              </a:lnSpc>
              <a:buSzPct val="100000"/>
              <a:buFont typeface="Arial"/>
              <a:buChar char="•"/>
              <a:defRPr sz="2200" spc="44">
                <a:solidFill>
                  <a:srgbClr val="263F6B"/>
                </a:solidFill>
                <a:latin typeface="Montserrat"/>
                <a:ea typeface="Montserrat"/>
                <a:cs typeface="Montserrat"/>
                <a:sym typeface="Montserrat"/>
              </a:defRPr>
            </a:pPr>
            <a:r>
              <a:t>Semakin tinggi angka impor, maka makin tinggi angka ekspor-nya Makin banyak angka pendapatan, angka ekspor juga tinggi.</a:t>
            </a:r>
          </a:p>
          <a:p>
            <a:pPr marL="474983" lvl="1" indent="-237491">
              <a:lnSpc>
                <a:spcPts val="2800"/>
              </a:lnSpc>
              <a:buSzPct val="100000"/>
              <a:buFont typeface="Arial"/>
              <a:buChar char="•"/>
              <a:defRPr sz="2200" spc="44">
                <a:solidFill>
                  <a:srgbClr val="263F6B"/>
                </a:solidFill>
                <a:latin typeface="Montserrat"/>
                <a:ea typeface="Montserrat"/>
                <a:cs typeface="Montserrat"/>
                <a:sym typeface="Montserrat"/>
              </a:defRPr>
            </a:pPr>
            <a:r>
              <a:t> Semakin tinggi angka pendapatan maka angka harapan_hidup juga makin tinggi.</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55"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256"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257"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258"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259"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260" name="Freeform 7"/>
          <p:cNvSpPr/>
          <p:nvPr/>
        </p:nvSpPr>
        <p:spPr>
          <a:xfrm>
            <a:off x="1643183" y="3465640"/>
            <a:ext cx="7891368" cy="4799104"/>
          </a:xfrm>
          <a:prstGeom prst="rect">
            <a:avLst/>
          </a:prstGeom>
          <a:blipFill>
            <a:blip r:embed="rId3"/>
            <a:stretch>
              <a:fillRect/>
            </a:stretch>
          </a:blipFill>
          <a:ln w="12700">
            <a:miter lim="400000"/>
          </a:ln>
        </p:spPr>
        <p:txBody>
          <a:bodyPr lIns="45719" rIns="45719"/>
          <a:lstStyle/>
          <a:p>
            <a:endParaRPr/>
          </a:p>
        </p:txBody>
      </p:sp>
      <p:sp>
        <p:nvSpPr>
          <p:cNvPr id="261"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62" name="TextBox 9"/>
          <p:cNvSpPr txBox="1"/>
          <p:nvPr/>
        </p:nvSpPr>
        <p:spPr>
          <a:xfrm>
            <a:off x="4367574" y="2863976"/>
            <a:ext cx="12464375" cy="788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Barplot</a:t>
            </a:r>
          </a:p>
        </p:txBody>
      </p:sp>
      <p:sp>
        <p:nvSpPr>
          <p:cNvPr id="263" name="TextBox 10"/>
          <p:cNvSpPr txBox="1"/>
          <p:nvPr/>
        </p:nvSpPr>
        <p:spPr>
          <a:xfrm>
            <a:off x="-1500059" y="2354628"/>
            <a:ext cx="7430083" cy="26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BIVARIATE ANALYSIS</a:t>
            </a:r>
          </a:p>
        </p:txBody>
      </p:sp>
      <p:sp>
        <p:nvSpPr>
          <p:cNvPr id="264" name="TextBox 11"/>
          <p:cNvSpPr txBox="1"/>
          <p:nvPr/>
        </p:nvSpPr>
        <p:spPr>
          <a:xfrm>
            <a:off x="10120976" y="3651377"/>
            <a:ext cx="7571908" cy="1764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2800"/>
              </a:lnSpc>
              <a:defRPr sz="2200" spc="44">
                <a:solidFill>
                  <a:srgbClr val="263F6B"/>
                </a:solidFill>
                <a:latin typeface="Montserrat"/>
                <a:ea typeface="Montserrat"/>
                <a:cs typeface="Montserrat"/>
                <a:sym typeface="Montserrat"/>
              </a:defRPr>
            </a:pPr>
            <a:r>
              <a:t>Barplot dikiri, menunjukkan 10 dari 167 negara dengan angka kematian_anak paling tinggi dimana Haiti merupakan negara</a:t>
            </a:r>
          </a:p>
          <a:p>
            <a:pPr>
              <a:lnSpc>
                <a:spcPts val="2800"/>
              </a:lnSpc>
              <a:defRPr sz="2200" spc="44">
                <a:solidFill>
                  <a:srgbClr val="263F6B"/>
                </a:solidFill>
                <a:latin typeface="Montserrat"/>
                <a:ea typeface="Montserrat"/>
                <a:cs typeface="Montserrat"/>
                <a:sym typeface="Montserrat"/>
              </a:defRPr>
            </a:pPr>
            <a:r>
              <a:t>dengan angka kematian_anak tertinggi.</a:t>
            </a:r>
          </a:p>
        </p:txBody>
      </p:sp>
      <p:sp>
        <p:nvSpPr>
          <p:cNvPr id="265" name="TextBox 12"/>
          <p:cNvSpPr txBox="1"/>
          <p:nvPr/>
        </p:nvSpPr>
        <p:spPr>
          <a:xfrm>
            <a:off x="10120976" y="3068765"/>
            <a:ext cx="12464375" cy="398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Feature Kematian_anak</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67"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268"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269"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270"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271"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272" name="Freeform 7"/>
          <p:cNvSpPr/>
          <p:nvPr/>
        </p:nvSpPr>
        <p:spPr>
          <a:xfrm>
            <a:off x="1380811" y="3670427"/>
            <a:ext cx="8416112" cy="5106406"/>
          </a:xfrm>
          <a:prstGeom prst="rect">
            <a:avLst/>
          </a:prstGeom>
          <a:blipFill>
            <a:blip r:embed="rId3"/>
            <a:stretch>
              <a:fillRect/>
            </a:stretch>
          </a:blipFill>
          <a:ln w="12700">
            <a:miter lim="400000"/>
          </a:ln>
        </p:spPr>
        <p:txBody>
          <a:bodyPr lIns="45719" rIns="45719"/>
          <a:lstStyle/>
          <a:p>
            <a:endParaRPr/>
          </a:p>
        </p:txBody>
      </p:sp>
      <p:sp>
        <p:nvSpPr>
          <p:cNvPr id="273"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74" name="TextBox 9"/>
          <p:cNvSpPr txBox="1"/>
          <p:nvPr/>
        </p:nvSpPr>
        <p:spPr>
          <a:xfrm>
            <a:off x="4367574" y="2863976"/>
            <a:ext cx="12464375" cy="788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Barplot</a:t>
            </a:r>
          </a:p>
        </p:txBody>
      </p:sp>
      <p:sp>
        <p:nvSpPr>
          <p:cNvPr id="275" name="TextBox 10"/>
          <p:cNvSpPr txBox="1"/>
          <p:nvPr/>
        </p:nvSpPr>
        <p:spPr>
          <a:xfrm>
            <a:off x="-1500059" y="2354628"/>
            <a:ext cx="7430083" cy="26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BIVARIATE ANALYSIS</a:t>
            </a:r>
          </a:p>
        </p:txBody>
      </p:sp>
      <p:sp>
        <p:nvSpPr>
          <p:cNvPr id="276" name="TextBox 11"/>
          <p:cNvSpPr txBox="1"/>
          <p:nvPr/>
        </p:nvSpPr>
        <p:spPr>
          <a:xfrm>
            <a:off x="10120976" y="3651377"/>
            <a:ext cx="7571908" cy="17640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2200" spc="44">
                <a:solidFill>
                  <a:srgbClr val="263F6B"/>
                </a:solidFill>
                <a:latin typeface="Montserrat"/>
                <a:ea typeface="Montserrat"/>
                <a:cs typeface="Montserrat"/>
                <a:sym typeface="Montserrat"/>
              </a:defRPr>
            </a:lvl1pPr>
          </a:lstStyle>
          <a:p>
            <a:r>
              <a:t>Barplot dikiri, menunjukkan 10 dari 167 negara dengan angka pendapatan paling rendah dimana Congo diikuti Liberia, Burundi merupakan negara dengan angka pendapatan ter-rendah.</a:t>
            </a:r>
          </a:p>
        </p:txBody>
      </p:sp>
      <p:sp>
        <p:nvSpPr>
          <p:cNvPr id="277" name="TextBox 12"/>
          <p:cNvSpPr txBox="1"/>
          <p:nvPr/>
        </p:nvSpPr>
        <p:spPr>
          <a:xfrm>
            <a:off x="10120976" y="3068765"/>
            <a:ext cx="12464375" cy="788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Feature Pendapatan</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79"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280"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281"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282"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283"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284" name="Freeform 7"/>
          <p:cNvSpPr/>
          <p:nvPr/>
        </p:nvSpPr>
        <p:spPr>
          <a:xfrm>
            <a:off x="1455108" y="3670426"/>
            <a:ext cx="8267518" cy="5330700"/>
          </a:xfrm>
          <a:prstGeom prst="rect">
            <a:avLst/>
          </a:prstGeom>
          <a:blipFill>
            <a:blip r:embed="rId3"/>
            <a:stretch>
              <a:fillRect/>
            </a:stretch>
          </a:blipFill>
          <a:ln w="12700">
            <a:miter lim="400000"/>
          </a:ln>
        </p:spPr>
        <p:txBody>
          <a:bodyPr lIns="45719" rIns="45719"/>
          <a:lstStyle/>
          <a:p>
            <a:endParaRPr/>
          </a:p>
        </p:txBody>
      </p:sp>
      <p:sp>
        <p:nvSpPr>
          <p:cNvPr id="285"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86" name="TextBox 9"/>
          <p:cNvSpPr txBox="1"/>
          <p:nvPr/>
        </p:nvSpPr>
        <p:spPr>
          <a:xfrm>
            <a:off x="4367574" y="2863976"/>
            <a:ext cx="12464375" cy="788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Barplot</a:t>
            </a:r>
          </a:p>
        </p:txBody>
      </p:sp>
      <p:sp>
        <p:nvSpPr>
          <p:cNvPr id="287" name="TextBox 10"/>
          <p:cNvSpPr txBox="1"/>
          <p:nvPr/>
        </p:nvSpPr>
        <p:spPr>
          <a:xfrm>
            <a:off x="-1500059" y="2354628"/>
            <a:ext cx="7430083" cy="26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BIVARIATE ANALYSIS</a:t>
            </a:r>
          </a:p>
        </p:txBody>
      </p:sp>
      <p:sp>
        <p:nvSpPr>
          <p:cNvPr id="288" name="TextBox 11"/>
          <p:cNvSpPr txBox="1"/>
          <p:nvPr/>
        </p:nvSpPr>
        <p:spPr>
          <a:xfrm>
            <a:off x="10120976" y="3651377"/>
            <a:ext cx="7571908" cy="1415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2200" spc="44">
                <a:solidFill>
                  <a:srgbClr val="263F6B"/>
                </a:solidFill>
                <a:latin typeface="Montserrat"/>
                <a:ea typeface="Montserrat"/>
                <a:cs typeface="Montserrat"/>
                <a:sym typeface="Montserrat"/>
              </a:defRPr>
            </a:lvl1pPr>
          </a:lstStyle>
          <a:p>
            <a:r>
              <a:t>Barplot dikiri, menunjukkan 10 dari 167 negara dengan angka inflasi paling tinggi yang menyebabkan penurunan nilai mata uang dimana Nigeria merupakan negara dengan angka inflasi tertinggi.</a:t>
            </a:r>
          </a:p>
        </p:txBody>
      </p:sp>
      <p:sp>
        <p:nvSpPr>
          <p:cNvPr id="289" name="TextBox 12"/>
          <p:cNvSpPr txBox="1"/>
          <p:nvPr/>
        </p:nvSpPr>
        <p:spPr>
          <a:xfrm>
            <a:off x="10120976" y="3068765"/>
            <a:ext cx="12464375" cy="11950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Bold"/>
                <a:ea typeface="Montserrat Bold"/>
                <a:cs typeface="Montserrat Bold"/>
                <a:sym typeface="Montserrat Bold"/>
              </a:defRPr>
            </a:pPr>
            <a:r>
              <a:t>Feature Inflasi</a:t>
            </a:r>
          </a:p>
          <a:p>
            <a:pPr>
              <a:lnSpc>
                <a:spcPts val="3200"/>
              </a:lnSpc>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AEB3"/>
        </a:solidFill>
        <a:effectLst/>
      </p:bgPr>
    </p:bg>
    <p:spTree>
      <p:nvGrpSpPr>
        <p:cNvPr id="1" name=""/>
        <p:cNvGrpSpPr/>
        <p:nvPr/>
      </p:nvGrpSpPr>
      <p:grpSpPr>
        <a:xfrm>
          <a:off x="0" y="0"/>
          <a:ext cx="0" cy="0"/>
          <a:chOff x="0" y="0"/>
          <a:chExt cx="0" cy="0"/>
        </a:xfrm>
      </p:grpSpPr>
      <p:sp>
        <p:nvSpPr>
          <p:cNvPr id="107" name="AutoShape 2"/>
          <p:cNvSpPr/>
          <p:nvPr/>
        </p:nvSpPr>
        <p:spPr>
          <a:xfrm rot="19846794">
            <a:off x="-1113305" y="4354355"/>
            <a:ext cx="25783494" cy="9586164"/>
          </a:xfrm>
          <a:prstGeom prst="rect">
            <a:avLst/>
          </a:prstGeom>
          <a:solidFill>
            <a:srgbClr val="263F6B">
              <a:alpha val="4706"/>
            </a:srgbClr>
          </a:solidFill>
          <a:ln w="12700">
            <a:miter lim="400000"/>
          </a:ln>
        </p:spPr>
        <p:txBody>
          <a:bodyPr lIns="45719" rIns="45719"/>
          <a:lstStyle/>
          <a:p>
            <a:endParaRPr/>
          </a:p>
        </p:txBody>
      </p:sp>
      <p:sp>
        <p:nvSpPr>
          <p:cNvPr id="108" name="Freeform 3"/>
          <p:cNvSpPr/>
          <p:nvPr/>
        </p:nvSpPr>
        <p:spPr>
          <a:xfrm flipH="1">
            <a:off x="6305563" y="-995511"/>
            <a:ext cx="12278020" cy="12278022"/>
          </a:xfrm>
          <a:prstGeom prst="rect">
            <a:avLst/>
          </a:prstGeom>
          <a:blipFill>
            <a:blip r:embed="rId2"/>
            <a:stretch>
              <a:fillRect/>
            </a:stretch>
          </a:blipFill>
          <a:ln w="12700">
            <a:miter lim="400000"/>
          </a:ln>
        </p:spPr>
        <p:txBody>
          <a:bodyPr lIns="45719" rIns="45719"/>
          <a:lstStyle/>
          <a:p>
            <a:endParaRPr/>
          </a:p>
        </p:txBody>
      </p:sp>
      <p:sp>
        <p:nvSpPr>
          <p:cNvPr id="109" name="AutoShape 4"/>
          <p:cNvSpPr/>
          <p:nvPr/>
        </p:nvSpPr>
        <p:spPr>
          <a:xfrm>
            <a:off x="1028700" y="3703456"/>
            <a:ext cx="16230600" cy="5554844"/>
          </a:xfrm>
          <a:prstGeom prst="rect">
            <a:avLst/>
          </a:prstGeom>
          <a:solidFill>
            <a:srgbClr val="F4F4F4"/>
          </a:solidFill>
          <a:ln w="12700">
            <a:miter lim="400000"/>
          </a:ln>
        </p:spPr>
        <p:txBody>
          <a:bodyPr lIns="45719" rIns="45719"/>
          <a:lstStyle/>
          <a:p>
            <a:endParaRPr/>
          </a:p>
        </p:txBody>
      </p:sp>
      <p:sp>
        <p:nvSpPr>
          <p:cNvPr id="110" name="Freeform 6"/>
          <p:cNvSpPr/>
          <p:nvPr/>
        </p:nvSpPr>
        <p:spPr>
          <a:xfrm>
            <a:off x="9639178" y="-203861"/>
            <a:ext cx="8944404" cy="10694589"/>
          </a:xfrm>
          <a:custGeom>
            <a:avLst/>
            <a:gdLst/>
            <a:ahLst/>
            <a:cxnLst>
              <a:cxn ang="0">
                <a:pos x="wd2" y="hd2"/>
              </a:cxn>
              <a:cxn ang="5400000">
                <a:pos x="wd2" y="hd2"/>
              </a:cxn>
              <a:cxn ang="10800000">
                <a:pos x="wd2" y="hd2"/>
              </a:cxn>
              <a:cxn ang="16200000">
                <a:pos x="wd2" y="hd2"/>
              </a:cxn>
            </a:cxnLst>
            <a:rect l="0" t="0" r="r" b="b"/>
            <a:pathLst>
              <a:path w="21593" h="21600" extrusionOk="0">
                <a:moveTo>
                  <a:pt x="21593" y="21526"/>
                </a:moveTo>
                <a:cubicBezTo>
                  <a:pt x="21593" y="21595"/>
                  <a:pt x="21566" y="21600"/>
                  <a:pt x="21496" y="21600"/>
                </a:cubicBezTo>
                <a:cubicBezTo>
                  <a:pt x="14332" y="21599"/>
                  <a:pt x="7168" y="21599"/>
                  <a:pt x="3" y="21599"/>
                </a:cubicBezTo>
                <a:cubicBezTo>
                  <a:pt x="-7" y="21570"/>
                  <a:pt x="9" y="21543"/>
                  <a:pt x="16" y="21516"/>
                </a:cubicBezTo>
                <a:cubicBezTo>
                  <a:pt x="331" y="20337"/>
                  <a:pt x="646" y="19158"/>
                  <a:pt x="962" y="17979"/>
                </a:cubicBezTo>
                <a:cubicBezTo>
                  <a:pt x="1413" y="16298"/>
                  <a:pt x="1864" y="14618"/>
                  <a:pt x="2314" y="12937"/>
                </a:cubicBezTo>
                <a:cubicBezTo>
                  <a:pt x="2870" y="10861"/>
                  <a:pt x="3425" y="8785"/>
                  <a:pt x="3980" y="6710"/>
                </a:cubicBezTo>
                <a:cubicBezTo>
                  <a:pt x="4545" y="4601"/>
                  <a:pt x="5110" y="2493"/>
                  <a:pt x="5676" y="385"/>
                </a:cubicBezTo>
                <a:cubicBezTo>
                  <a:pt x="5710" y="257"/>
                  <a:pt x="5732" y="125"/>
                  <a:pt x="5788" y="1"/>
                </a:cubicBezTo>
                <a:cubicBezTo>
                  <a:pt x="11024" y="1"/>
                  <a:pt x="16261" y="1"/>
                  <a:pt x="21497" y="0"/>
                </a:cubicBezTo>
                <a:cubicBezTo>
                  <a:pt x="21568" y="0"/>
                  <a:pt x="21592" y="7"/>
                  <a:pt x="21592" y="75"/>
                </a:cubicBezTo>
                <a:cubicBezTo>
                  <a:pt x="21590" y="7225"/>
                  <a:pt x="21590" y="14376"/>
                  <a:pt x="21593" y="21526"/>
                </a:cubicBezTo>
                <a:close/>
              </a:path>
            </a:pathLst>
          </a:custGeom>
          <a:blipFill>
            <a:blip r:embed="rId3"/>
            <a:stretch>
              <a:fillRect/>
            </a:stretch>
          </a:blipFill>
          <a:ln w="12700">
            <a:miter lim="400000"/>
          </a:ln>
        </p:spPr>
        <p:txBody>
          <a:bodyPr lIns="45719" rIns="45719"/>
          <a:lstStyle/>
          <a:p>
            <a:endParaRPr/>
          </a:p>
        </p:txBody>
      </p:sp>
      <p:sp>
        <p:nvSpPr>
          <p:cNvPr id="111" name="TextBox 7"/>
          <p:cNvSpPr txBox="1"/>
          <p:nvPr/>
        </p:nvSpPr>
        <p:spPr>
          <a:xfrm>
            <a:off x="1028699" y="1200149"/>
            <a:ext cx="6692002" cy="1052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8000"/>
              </a:lnSpc>
              <a:defRPr sz="8200" spc="-485">
                <a:solidFill>
                  <a:srgbClr val="212423"/>
                </a:solidFill>
                <a:latin typeface="Montserrat Ultra-Bold Italics"/>
                <a:ea typeface="Montserrat Ultra-Bold Italics"/>
                <a:cs typeface="Montserrat Ultra-Bold Italics"/>
                <a:sym typeface="Montserrat Ultra-Bold Italics"/>
              </a:defRPr>
            </a:lvl1pPr>
          </a:lstStyle>
          <a:p>
            <a:r>
              <a:t>PENGANTAR</a:t>
            </a:r>
          </a:p>
        </p:txBody>
      </p:sp>
      <p:sp>
        <p:nvSpPr>
          <p:cNvPr id="112" name="TextBox 8"/>
          <p:cNvSpPr txBox="1"/>
          <p:nvPr/>
        </p:nvSpPr>
        <p:spPr>
          <a:xfrm>
            <a:off x="1326922" y="3999615"/>
            <a:ext cx="8667214" cy="3519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4000"/>
              </a:lnSpc>
            </a:pPr>
            <a:endParaRPr dirty="0"/>
          </a:p>
          <a:p>
            <a:pPr>
              <a:lnSpc>
                <a:spcPts val="4000"/>
              </a:lnSpc>
              <a:defRPr spc="36">
                <a:solidFill>
                  <a:srgbClr val="212423"/>
                </a:solidFill>
                <a:latin typeface="Montserrat"/>
                <a:ea typeface="Montserrat"/>
                <a:cs typeface="Montserrat"/>
                <a:sym typeface="Montserrat"/>
              </a:defRPr>
            </a:pPr>
            <a:r>
              <a:rPr dirty="0"/>
              <a:t>HELP International </a:t>
            </a:r>
            <a:r>
              <a:rPr dirty="0" err="1"/>
              <a:t>adalah</a:t>
            </a:r>
            <a:r>
              <a:rPr dirty="0"/>
              <a:t> LSM </a:t>
            </a:r>
            <a:r>
              <a:rPr dirty="0" err="1"/>
              <a:t>kemanusiaan</a:t>
            </a:r>
            <a:r>
              <a:rPr dirty="0"/>
              <a:t> </a:t>
            </a:r>
            <a:r>
              <a:rPr dirty="0" err="1"/>
              <a:t>internasional</a:t>
            </a:r>
            <a:r>
              <a:rPr dirty="0"/>
              <a:t> yang </a:t>
            </a:r>
            <a:r>
              <a:rPr dirty="0" err="1"/>
              <a:t>berkomitmen</a:t>
            </a:r>
            <a:r>
              <a:rPr dirty="0"/>
              <a:t> </a:t>
            </a:r>
            <a:r>
              <a:rPr dirty="0" err="1"/>
              <a:t>untuk</a:t>
            </a:r>
            <a:r>
              <a:rPr dirty="0"/>
              <a:t> </a:t>
            </a:r>
            <a:r>
              <a:rPr dirty="0" err="1"/>
              <a:t>memerangi</a:t>
            </a:r>
            <a:r>
              <a:rPr dirty="0"/>
              <a:t> </a:t>
            </a:r>
            <a:r>
              <a:rPr dirty="0" err="1"/>
              <a:t>kemiskinan</a:t>
            </a:r>
            <a:r>
              <a:rPr dirty="0"/>
              <a:t> dan </a:t>
            </a:r>
            <a:r>
              <a:rPr dirty="0" err="1"/>
              <a:t>menyediakan</a:t>
            </a:r>
            <a:r>
              <a:rPr dirty="0"/>
              <a:t> </a:t>
            </a:r>
            <a:r>
              <a:rPr dirty="0" err="1"/>
              <a:t>fasilitas</a:t>
            </a:r>
            <a:r>
              <a:rPr dirty="0"/>
              <a:t> dan </a:t>
            </a:r>
            <a:r>
              <a:rPr dirty="0" err="1"/>
              <a:t>bantuan</a:t>
            </a:r>
            <a:r>
              <a:rPr dirty="0"/>
              <a:t> </a:t>
            </a:r>
            <a:r>
              <a:rPr dirty="0" err="1"/>
              <a:t>dasar</a:t>
            </a:r>
            <a:r>
              <a:rPr dirty="0"/>
              <a:t> </a:t>
            </a:r>
            <a:r>
              <a:rPr dirty="0" err="1"/>
              <a:t>bagi</a:t>
            </a:r>
            <a:r>
              <a:rPr dirty="0"/>
              <a:t> </a:t>
            </a:r>
            <a:r>
              <a:rPr dirty="0" err="1"/>
              <a:t>masyarakat</a:t>
            </a:r>
            <a:r>
              <a:rPr dirty="0"/>
              <a:t> di negara-negara </a:t>
            </a:r>
            <a:r>
              <a:rPr dirty="0" err="1"/>
              <a:t>terbelakang</a:t>
            </a:r>
            <a:r>
              <a:rPr dirty="0"/>
              <a:t> </a:t>
            </a:r>
            <a:r>
              <a:rPr dirty="0" err="1"/>
              <a:t>saat</a:t>
            </a:r>
            <a:r>
              <a:rPr dirty="0"/>
              <a:t> </a:t>
            </a:r>
            <a:r>
              <a:rPr dirty="0" err="1"/>
              <a:t>terjadi</a:t>
            </a:r>
            <a:r>
              <a:rPr dirty="0"/>
              <a:t> </a:t>
            </a:r>
            <a:r>
              <a:rPr dirty="0" err="1"/>
              <a:t>bencana</a:t>
            </a:r>
            <a:r>
              <a:rPr dirty="0"/>
              <a:t> dan </a:t>
            </a:r>
            <a:r>
              <a:rPr dirty="0" err="1"/>
              <a:t>bencana</a:t>
            </a:r>
            <a:r>
              <a:rPr dirty="0"/>
              <a:t> </a:t>
            </a:r>
            <a:r>
              <a:rPr dirty="0" err="1"/>
              <a:t>alam</a:t>
            </a:r>
            <a:r>
              <a:rPr dirty="0"/>
              <a:t>. HELP International </a:t>
            </a:r>
            <a:r>
              <a:rPr dirty="0" err="1"/>
              <a:t>telah</a:t>
            </a:r>
            <a:r>
              <a:rPr dirty="0"/>
              <a:t> </a:t>
            </a:r>
            <a:r>
              <a:rPr dirty="0" err="1"/>
              <a:t>berhasil</a:t>
            </a:r>
            <a:r>
              <a:rPr dirty="0"/>
              <a:t> </a:t>
            </a:r>
            <a:r>
              <a:rPr dirty="0" err="1"/>
              <a:t>mengumpulkan</a:t>
            </a:r>
            <a:r>
              <a:rPr dirty="0"/>
              <a:t> dana</a:t>
            </a:r>
            <a:r>
              <a:rPr lang="en-US" dirty="0"/>
              <a:t>, </a:t>
            </a:r>
            <a:r>
              <a:rPr lang="en-US" dirty="0" err="1"/>
              <a:t>sehingga</a:t>
            </a:r>
            <a:r>
              <a:rPr lang="en-US" dirty="0"/>
              <a:t> </a:t>
            </a:r>
            <a:r>
              <a:rPr dirty="0"/>
              <a:t>CEO LSM </a:t>
            </a:r>
            <a:r>
              <a:rPr dirty="0" err="1"/>
              <a:t>perlu</a:t>
            </a:r>
            <a:r>
              <a:rPr dirty="0"/>
              <a:t> </a:t>
            </a:r>
            <a:r>
              <a:rPr dirty="0" err="1"/>
              <a:t>memutuskan</a:t>
            </a:r>
            <a:r>
              <a:rPr dirty="0"/>
              <a:t> </a:t>
            </a:r>
            <a:r>
              <a:rPr dirty="0" err="1"/>
              <a:t>bagaimana</a:t>
            </a:r>
            <a:r>
              <a:rPr dirty="0"/>
              <a:t> </a:t>
            </a:r>
            <a:r>
              <a:rPr dirty="0" err="1"/>
              <a:t>menggunakan</a:t>
            </a:r>
            <a:r>
              <a:rPr dirty="0"/>
              <a:t> uang </a:t>
            </a:r>
            <a:r>
              <a:rPr dirty="0" err="1"/>
              <a:t>ini</a:t>
            </a:r>
            <a:r>
              <a:rPr dirty="0"/>
              <a:t> </a:t>
            </a:r>
            <a:r>
              <a:rPr dirty="0" err="1"/>
              <a:t>secara</a:t>
            </a:r>
            <a:r>
              <a:rPr dirty="0"/>
              <a:t> </a:t>
            </a:r>
            <a:r>
              <a:rPr dirty="0" err="1"/>
              <a:t>strategis</a:t>
            </a:r>
            <a:r>
              <a:rPr dirty="0"/>
              <a:t> dan </a:t>
            </a:r>
            <a:r>
              <a:rPr dirty="0" err="1"/>
              <a:t>efektif</a:t>
            </a:r>
            <a:r>
              <a:rPr dirty="0"/>
              <a:t>.</a:t>
            </a:r>
          </a:p>
        </p:txBody>
      </p:sp>
      <p:sp>
        <p:nvSpPr>
          <p:cNvPr id="113" name="Freeform 9"/>
          <p:cNvSpPr/>
          <p:nvPr/>
        </p:nvSpPr>
        <p:spPr>
          <a:xfrm>
            <a:off x="15476241" y="8956802"/>
            <a:ext cx="1783059" cy="295016"/>
          </a:xfrm>
          <a:prstGeom prst="rect">
            <a:avLst/>
          </a:prstGeom>
          <a:blipFill>
            <a:blip r:embed="rId4"/>
            <a:stretch>
              <a:fillRect/>
            </a:stretch>
          </a:blipFill>
          <a:ln w="12700">
            <a:miter lim="400000"/>
          </a:ln>
        </p:spPr>
        <p:txBody>
          <a:bodyPr lIns="45719" rIns="45719"/>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91"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292"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293"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294"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295"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296" name="Freeform 7"/>
          <p:cNvSpPr/>
          <p:nvPr/>
        </p:nvSpPr>
        <p:spPr>
          <a:xfrm>
            <a:off x="1681674" y="3670427"/>
            <a:ext cx="8233348" cy="5320955"/>
          </a:xfrm>
          <a:prstGeom prst="rect">
            <a:avLst/>
          </a:prstGeom>
          <a:blipFill>
            <a:blip r:embed="rId3"/>
            <a:stretch>
              <a:fillRect/>
            </a:stretch>
          </a:blipFill>
          <a:ln w="12700">
            <a:miter lim="400000"/>
          </a:ln>
        </p:spPr>
        <p:txBody>
          <a:bodyPr lIns="45719" rIns="45719"/>
          <a:lstStyle/>
          <a:p>
            <a:endParaRPr/>
          </a:p>
        </p:txBody>
      </p:sp>
      <p:sp>
        <p:nvSpPr>
          <p:cNvPr id="297"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298" name="TextBox 9"/>
          <p:cNvSpPr txBox="1"/>
          <p:nvPr/>
        </p:nvSpPr>
        <p:spPr>
          <a:xfrm>
            <a:off x="4367574" y="2863976"/>
            <a:ext cx="12464375" cy="788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Barplot</a:t>
            </a:r>
          </a:p>
        </p:txBody>
      </p:sp>
      <p:sp>
        <p:nvSpPr>
          <p:cNvPr id="299" name="TextBox 10"/>
          <p:cNvSpPr txBox="1"/>
          <p:nvPr/>
        </p:nvSpPr>
        <p:spPr>
          <a:xfrm>
            <a:off x="-1500059" y="2354628"/>
            <a:ext cx="7430083" cy="26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BIVARIATE ANALYSIS</a:t>
            </a:r>
          </a:p>
        </p:txBody>
      </p:sp>
      <p:sp>
        <p:nvSpPr>
          <p:cNvPr id="300" name="TextBox 11"/>
          <p:cNvSpPr txBox="1"/>
          <p:nvPr/>
        </p:nvSpPr>
        <p:spPr>
          <a:xfrm>
            <a:off x="10120976" y="3651377"/>
            <a:ext cx="7571908" cy="1415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2200" spc="44">
                <a:solidFill>
                  <a:srgbClr val="263F6B"/>
                </a:solidFill>
                <a:latin typeface="Montserrat"/>
                <a:ea typeface="Montserrat"/>
                <a:cs typeface="Montserrat"/>
                <a:sym typeface="Montserrat"/>
              </a:defRPr>
            </a:lvl1pPr>
          </a:lstStyle>
          <a:p>
            <a:r>
              <a:t>Barplot dikiri, menunjukkan 10 dari 167 negara dengan angka jumlah_fertiliti paling tinggi dimana Niger merupakan negara dengan angka jumlah _ fertiliti tertinggi.</a:t>
            </a:r>
          </a:p>
        </p:txBody>
      </p:sp>
      <p:sp>
        <p:nvSpPr>
          <p:cNvPr id="301" name="TextBox 12"/>
          <p:cNvSpPr txBox="1"/>
          <p:nvPr/>
        </p:nvSpPr>
        <p:spPr>
          <a:xfrm>
            <a:off x="10120976" y="3068765"/>
            <a:ext cx="12464375" cy="1601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Bold"/>
                <a:ea typeface="Montserrat Bold"/>
                <a:cs typeface="Montserrat Bold"/>
                <a:sym typeface="Montserrat Bold"/>
              </a:defRPr>
            </a:pPr>
            <a:r>
              <a:t>Feature Jumlah_fertiliti</a:t>
            </a:r>
          </a:p>
          <a:p>
            <a:pPr>
              <a:lnSpc>
                <a:spcPts val="3200"/>
              </a:lnSpc>
            </a:pPr>
            <a:endParaRPr/>
          </a:p>
          <a:p>
            <a:pPr>
              <a:lnSpc>
                <a:spcPts val="3200"/>
              </a:lnSpc>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03"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304"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305"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306"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307"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308" name="Freeform 7"/>
          <p:cNvSpPr/>
          <p:nvPr/>
        </p:nvSpPr>
        <p:spPr>
          <a:xfrm>
            <a:off x="1431494" y="3670427"/>
            <a:ext cx="8314747" cy="5056581"/>
          </a:xfrm>
          <a:prstGeom prst="rect">
            <a:avLst/>
          </a:prstGeom>
          <a:blipFill>
            <a:blip r:embed="rId3"/>
            <a:stretch>
              <a:fillRect/>
            </a:stretch>
          </a:blipFill>
          <a:ln w="12700">
            <a:miter lim="400000"/>
          </a:ln>
        </p:spPr>
        <p:txBody>
          <a:bodyPr lIns="45719" rIns="45719"/>
          <a:lstStyle/>
          <a:p>
            <a:endParaRPr/>
          </a:p>
        </p:txBody>
      </p:sp>
      <p:sp>
        <p:nvSpPr>
          <p:cNvPr id="309"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310" name="TextBox 9"/>
          <p:cNvSpPr txBox="1"/>
          <p:nvPr/>
        </p:nvSpPr>
        <p:spPr>
          <a:xfrm>
            <a:off x="4367574" y="2863976"/>
            <a:ext cx="12464375" cy="788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Barplot</a:t>
            </a:r>
          </a:p>
        </p:txBody>
      </p:sp>
      <p:sp>
        <p:nvSpPr>
          <p:cNvPr id="311" name="TextBox 10"/>
          <p:cNvSpPr txBox="1"/>
          <p:nvPr/>
        </p:nvSpPr>
        <p:spPr>
          <a:xfrm>
            <a:off x="-1500059" y="2354628"/>
            <a:ext cx="7430083" cy="26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BIVARIATE ANALYSIS</a:t>
            </a:r>
          </a:p>
        </p:txBody>
      </p:sp>
      <p:sp>
        <p:nvSpPr>
          <p:cNvPr id="312" name="TextBox 11"/>
          <p:cNvSpPr txBox="1"/>
          <p:nvPr/>
        </p:nvSpPr>
        <p:spPr>
          <a:xfrm>
            <a:off x="10120976" y="3651377"/>
            <a:ext cx="7571908" cy="1415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2200" spc="44">
                <a:solidFill>
                  <a:srgbClr val="263F6B"/>
                </a:solidFill>
                <a:latin typeface="Montserrat"/>
                <a:ea typeface="Montserrat"/>
                <a:cs typeface="Montserrat"/>
                <a:sym typeface="Montserrat"/>
              </a:defRPr>
            </a:lvl1pPr>
          </a:lstStyle>
          <a:p>
            <a:r>
              <a:t>Barplot dikiri, menunjukkan 10 dari 167 negara dengan angka Harapan_hidup paling rendah dimana Lesotho, Haiti, Central African Republic merupakan negara dengan angka Harapan_hidup terendah.</a:t>
            </a:r>
          </a:p>
        </p:txBody>
      </p:sp>
      <p:sp>
        <p:nvSpPr>
          <p:cNvPr id="313" name="TextBox 12"/>
          <p:cNvSpPr txBox="1"/>
          <p:nvPr/>
        </p:nvSpPr>
        <p:spPr>
          <a:xfrm>
            <a:off x="10120976" y="3068765"/>
            <a:ext cx="12464375" cy="398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Feature Harapan_hidup</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15"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316"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317"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318"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319"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320" name="Freeform 7"/>
          <p:cNvSpPr/>
          <p:nvPr/>
        </p:nvSpPr>
        <p:spPr>
          <a:xfrm>
            <a:off x="1475225" y="3670426"/>
            <a:ext cx="8227284" cy="4943238"/>
          </a:xfrm>
          <a:prstGeom prst="rect">
            <a:avLst/>
          </a:prstGeom>
          <a:blipFill>
            <a:blip r:embed="rId3"/>
            <a:stretch>
              <a:fillRect/>
            </a:stretch>
          </a:blipFill>
          <a:ln w="12700">
            <a:miter lim="400000"/>
          </a:ln>
        </p:spPr>
        <p:txBody>
          <a:bodyPr lIns="45719" rIns="45719"/>
          <a:lstStyle/>
          <a:p>
            <a:endParaRPr/>
          </a:p>
        </p:txBody>
      </p:sp>
      <p:sp>
        <p:nvSpPr>
          <p:cNvPr id="321"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322" name="TextBox 9"/>
          <p:cNvSpPr txBox="1"/>
          <p:nvPr/>
        </p:nvSpPr>
        <p:spPr>
          <a:xfrm>
            <a:off x="4367574" y="2863976"/>
            <a:ext cx="12464375" cy="788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Barplot</a:t>
            </a:r>
          </a:p>
        </p:txBody>
      </p:sp>
      <p:sp>
        <p:nvSpPr>
          <p:cNvPr id="323" name="TextBox 10"/>
          <p:cNvSpPr txBox="1"/>
          <p:nvPr/>
        </p:nvSpPr>
        <p:spPr>
          <a:xfrm>
            <a:off x="-1500059" y="2354628"/>
            <a:ext cx="7430083" cy="26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BIVARIATE ANALYSIS</a:t>
            </a:r>
          </a:p>
        </p:txBody>
      </p:sp>
      <p:sp>
        <p:nvSpPr>
          <p:cNvPr id="324" name="TextBox 11"/>
          <p:cNvSpPr txBox="1"/>
          <p:nvPr/>
        </p:nvSpPr>
        <p:spPr>
          <a:xfrm>
            <a:off x="10120976" y="3651377"/>
            <a:ext cx="7571908" cy="1415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2200" spc="44">
                <a:solidFill>
                  <a:srgbClr val="263F6B"/>
                </a:solidFill>
                <a:latin typeface="Montserrat"/>
                <a:ea typeface="Montserrat"/>
                <a:cs typeface="Montserrat"/>
                <a:sym typeface="Montserrat"/>
              </a:defRPr>
            </a:lvl1pPr>
          </a:lstStyle>
          <a:p>
            <a:r>
              <a:t>Barplot dikiri, menunjukkan 10 dari 167 negara dengan angka GDP perkapita paling rendah dimana Burundi merupakan negara dengan angka GDP perkapita yang paling rendah.</a:t>
            </a:r>
          </a:p>
        </p:txBody>
      </p:sp>
      <p:sp>
        <p:nvSpPr>
          <p:cNvPr id="325" name="TextBox 12"/>
          <p:cNvSpPr txBox="1"/>
          <p:nvPr/>
        </p:nvSpPr>
        <p:spPr>
          <a:xfrm>
            <a:off x="10120976" y="3068765"/>
            <a:ext cx="12464375" cy="788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Feature GDPP</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27"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328"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329"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330"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331"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332" name="Freeform 7"/>
          <p:cNvSpPr/>
          <p:nvPr/>
        </p:nvSpPr>
        <p:spPr>
          <a:xfrm>
            <a:off x="2035260" y="3260851"/>
            <a:ext cx="6814478" cy="6781076"/>
          </a:xfrm>
          <a:prstGeom prst="rect">
            <a:avLst/>
          </a:prstGeom>
          <a:blipFill>
            <a:blip r:embed="rId3"/>
            <a:stretch>
              <a:fillRect/>
            </a:stretch>
          </a:blipFill>
          <a:ln w="12700">
            <a:miter lim="400000"/>
          </a:ln>
        </p:spPr>
        <p:txBody>
          <a:bodyPr lIns="45719" rIns="45719"/>
          <a:lstStyle/>
          <a:p>
            <a:endParaRPr/>
          </a:p>
        </p:txBody>
      </p:sp>
      <p:sp>
        <p:nvSpPr>
          <p:cNvPr id="333"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334" name="TextBox 9"/>
          <p:cNvSpPr txBox="1"/>
          <p:nvPr/>
        </p:nvSpPr>
        <p:spPr>
          <a:xfrm>
            <a:off x="4251533" y="2734680"/>
            <a:ext cx="12464375" cy="398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500" spc="50">
                <a:solidFill>
                  <a:srgbClr val="263F6B"/>
                </a:solidFill>
                <a:latin typeface="Montserrat Bold"/>
                <a:ea typeface="Montserrat Bold"/>
                <a:cs typeface="Montserrat Bold"/>
                <a:sym typeface="Montserrat Bold"/>
              </a:defRPr>
            </a:lvl1pPr>
          </a:lstStyle>
          <a:p>
            <a:r>
              <a:t>Pairplot</a:t>
            </a:r>
          </a:p>
        </p:txBody>
      </p:sp>
      <p:sp>
        <p:nvSpPr>
          <p:cNvPr id="335" name="TextBox 10"/>
          <p:cNvSpPr txBox="1"/>
          <p:nvPr/>
        </p:nvSpPr>
        <p:spPr>
          <a:xfrm>
            <a:off x="-1500059" y="2354628"/>
            <a:ext cx="7430083" cy="26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MULTIVARIATE</a:t>
            </a:r>
          </a:p>
        </p:txBody>
      </p:sp>
      <p:sp>
        <p:nvSpPr>
          <p:cNvPr id="336" name="TextBox 11"/>
          <p:cNvSpPr txBox="1"/>
          <p:nvPr/>
        </p:nvSpPr>
        <p:spPr>
          <a:xfrm>
            <a:off x="9144000" y="3254950"/>
            <a:ext cx="7571907" cy="1415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2200" spc="44">
                <a:solidFill>
                  <a:srgbClr val="263F6B"/>
                </a:solidFill>
                <a:latin typeface="Montserrat"/>
                <a:ea typeface="Montserrat"/>
                <a:cs typeface="Montserrat"/>
                <a:sym typeface="Montserrat"/>
              </a:defRPr>
            </a:lvl1pPr>
          </a:lstStyle>
          <a:p>
            <a:r>
              <a:rPr dirty="0" err="1"/>
              <a:t>Untuk</a:t>
            </a:r>
            <a:r>
              <a:rPr dirty="0"/>
              <a:t> </a:t>
            </a:r>
            <a:r>
              <a:rPr dirty="0" err="1"/>
              <a:t>pairplot</a:t>
            </a:r>
            <a:r>
              <a:rPr dirty="0"/>
              <a:t> </a:t>
            </a:r>
            <a:r>
              <a:rPr dirty="0" err="1"/>
              <a:t>ini</a:t>
            </a:r>
            <a:r>
              <a:rPr dirty="0"/>
              <a:t> </a:t>
            </a:r>
            <a:r>
              <a:rPr dirty="0" err="1"/>
              <a:t>sendiri</a:t>
            </a:r>
            <a:r>
              <a:rPr dirty="0"/>
              <a:t>, insight yang </a:t>
            </a:r>
            <a:r>
              <a:rPr dirty="0" err="1"/>
              <a:t>dapat</a:t>
            </a:r>
            <a:r>
              <a:rPr dirty="0"/>
              <a:t> </a:t>
            </a:r>
            <a:r>
              <a:rPr dirty="0" err="1"/>
              <a:t>kita</a:t>
            </a:r>
            <a:r>
              <a:rPr dirty="0"/>
              <a:t> </a:t>
            </a:r>
            <a:r>
              <a:rPr dirty="0" err="1"/>
              <a:t>ambil</a:t>
            </a:r>
            <a:r>
              <a:rPr dirty="0"/>
              <a:t> </a:t>
            </a:r>
            <a:r>
              <a:rPr dirty="0" err="1"/>
              <a:t>dapat</a:t>
            </a:r>
            <a:r>
              <a:rPr dirty="0"/>
              <a:t> </a:t>
            </a:r>
            <a:r>
              <a:rPr dirty="0" err="1"/>
              <a:t>sama</a:t>
            </a:r>
            <a:r>
              <a:rPr dirty="0"/>
              <a:t> </a:t>
            </a:r>
            <a:r>
              <a:rPr dirty="0" err="1"/>
              <a:t>seperti</a:t>
            </a:r>
            <a:r>
              <a:rPr dirty="0"/>
              <a:t> heatmaps yang </a:t>
            </a:r>
            <a:r>
              <a:rPr dirty="0" err="1"/>
              <a:t>telah</a:t>
            </a:r>
            <a:r>
              <a:rPr dirty="0"/>
              <a:t> </a:t>
            </a:r>
            <a:r>
              <a:rPr dirty="0" err="1"/>
              <a:t>dijelaskan</a:t>
            </a:r>
            <a:r>
              <a:rPr dirty="0"/>
              <a:t> </a:t>
            </a:r>
            <a:r>
              <a:rPr dirty="0" err="1"/>
              <a:t>sebelumnya</a:t>
            </a:r>
            <a:r>
              <a:rPr dirty="0"/>
              <a:t>, </a:t>
            </a:r>
            <a:r>
              <a:rPr dirty="0" err="1"/>
              <a:t>hanya</a:t>
            </a:r>
            <a:r>
              <a:rPr dirty="0"/>
              <a:t> </a:t>
            </a:r>
            <a:r>
              <a:rPr dirty="0" err="1"/>
              <a:t>saja</a:t>
            </a:r>
            <a:r>
              <a:rPr dirty="0"/>
              <a:t> </a:t>
            </a:r>
            <a:r>
              <a:rPr dirty="0" err="1"/>
              <a:t>disini</a:t>
            </a:r>
            <a:r>
              <a:rPr lang="en-US" dirty="0"/>
              <a:t> </a:t>
            </a:r>
            <a:r>
              <a:rPr dirty="0" err="1"/>
              <a:t>dapat</a:t>
            </a:r>
            <a:r>
              <a:rPr dirty="0"/>
              <a:t> </a:t>
            </a:r>
            <a:r>
              <a:rPr dirty="0" err="1"/>
              <a:t>melihat</a:t>
            </a:r>
            <a:r>
              <a:rPr dirty="0"/>
              <a:t> </a:t>
            </a:r>
            <a:r>
              <a:rPr dirty="0" err="1"/>
              <a:t>titik</a:t>
            </a:r>
            <a:r>
              <a:rPr dirty="0"/>
              <a:t> </a:t>
            </a:r>
            <a:r>
              <a:rPr dirty="0" err="1"/>
              <a:t>dari</a:t>
            </a:r>
            <a:r>
              <a:rPr dirty="0"/>
              <a:t> </a:t>
            </a:r>
            <a:r>
              <a:rPr dirty="0" err="1"/>
              <a:t>persebaran</a:t>
            </a:r>
            <a:r>
              <a:rPr dirty="0"/>
              <a:t> </a:t>
            </a:r>
            <a:r>
              <a:rPr dirty="0" err="1"/>
              <a:t>datanya</a:t>
            </a:r>
            <a:r>
              <a:rPr dirty="0"/>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38"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339"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340"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341"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342"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343" name="Freeform 7"/>
          <p:cNvSpPr/>
          <p:nvPr/>
        </p:nvSpPr>
        <p:spPr>
          <a:xfrm>
            <a:off x="1367223" y="2431569"/>
            <a:ext cx="8508708" cy="6061516"/>
          </a:xfrm>
          <a:prstGeom prst="rect">
            <a:avLst/>
          </a:prstGeom>
          <a:blipFill>
            <a:blip r:embed="rId3"/>
            <a:stretch>
              <a:fillRect/>
            </a:stretch>
          </a:blipFill>
          <a:ln w="12700">
            <a:miter lim="400000"/>
          </a:ln>
        </p:spPr>
        <p:txBody>
          <a:bodyPr lIns="45719" rIns="45719"/>
          <a:lstStyle/>
          <a:p>
            <a:endParaRPr/>
          </a:p>
        </p:txBody>
      </p:sp>
      <p:sp>
        <p:nvSpPr>
          <p:cNvPr id="344" name="TextBox 8"/>
          <p:cNvSpPr txBox="1"/>
          <p:nvPr/>
        </p:nvSpPr>
        <p:spPr>
          <a:xfrm>
            <a:off x="3807259" y="380791"/>
            <a:ext cx="10673482" cy="8430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OUTLIER TREATMENT</a:t>
            </a:r>
          </a:p>
        </p:txBody>
      </p:sp>
      <p:sp>
        <p:nvSpPr>
          <p:cNvPr id="345" name="TextBox 9"/>
          <p:cNvSpPr txBox="1"/>
          <p:nvPr/>
        </p:nvSpPr>
        <p:spPr>
          <a:xfrm>
            <a:off x="10190256" y="3434673"/>
            <a:ext cx="7571908" cy="4971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2800"/>
              </a:lnSpc>
              <a:defRPr sz="2200" spc="44">
                <a:solidFill>
                  <a:srgbClr val="263F6B"/>
                </a:solidFill>
                <a:latin typeface="Montserrat"/>
                <a:ea typeface="Montserrat"/>
                <a:cs typeface="Montserrat"/>
                <a:sym typeface="Montserrat"/>
              </a:defRPr>
            </a:pPr>
            <a:r>
              <a:t>Dari analysis data per-feature sebelumnya, pada setiap kolom feature terdapat data pencilan atau outlier. Untuk meng-handle data outlier ini saya pun mereplace data outlier tersebut dengan data upperbound atau lowerbound dari feature tersebut. Apabila data outlier terdapat diatas upperbound, maka akan direplace dengan nilai upperbound dan apabila data outlier terdapat dibawah lowerbound, maka akan direplace dengan nilai lowerbound.</a:t>
            </a:r>
          </a:p>
          <a:p>
            <a:pPr>
              <a:lnSpc>
                <a:spcPts val="2800"/>
              </a:lnSpc>
            </a:pPr>
            <a:endParaRPr/>
          </a:p>
          <a:p>
            <a:pPr>
              <a:lnSpc>
                <a:spcPts val="2800"/>
              </a:lnSpc>
              <a:defRPr sz="2200" spc="44">
                <a:solidFill>
                  <a:srgbClr val="263F6B"/>
                </a:solidFill>
                <a:latin typeface="Montserrat"/>
                <a:ea typeface="Montserrat"/>
                <a:cs typeface="Montserrat"/>
                <a:sym typeface="Montserrat"/>
              </a:defRPr>
            </a:pPr>
            <a:r>
              <a:t>Data yang dihandle outlier nya merupakan feature yang bertipe float atau int, sehingga kecuali feature Negara yang berisi nama negara, 9 feature lainnya dilakukan handle outlier.</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47" name="AutoShape 2"/>
          <p:cNvSpPr/>
          <p:nvPr/>
        </p:nvSpPr>
        <p:spPr>
          <a:xfrm rot="19846794">
            <a:off x="-3089299" y="6266729"/>
            <a:ext cx="25783494" cy="9586164"/>
          </a:xfrm>
          <a:prstGeom prst="rect">
            <a:avLst/>
          </a:prstGeom>
          <a:solidFill>
            <a:srgbClr val="545454">
              <a:alpha val="4706"/>
            </a:srgbClr>
          </a:solidFill>
          <a:ln w="12700">
            <a:miter lim="400000"/>
          </a:ln>
        </p:spPr>
        <p:txBody>
          <a:bodyPr lIns="45719" rIns="45719"/>
          <a:lstStyle/>
          <a:p>
            <a:endParaRPr/>
          </a:p>
        </p:txBody>
      </p:sp>
      <p:sp>
        <p:nvSpPr>
          <p:cNvPr id="348" name="AutoShape 3"/>
          <p:cNvSpPr/>
          <p:nvPr/>
        </p:nvSpPr>
        <p:spPr>
          <a:xfrm rot="2700000">
            <a:off x="-2646504" y="9043300"/>
            <a:ext cx="5293009" cy="2487400"/>
          </a:xfrm>
          <a:prstGeom prst="rect">
            <a:avLst/>
          </a:prstGeom>
          <a:solidFill>
            <a:srgbClr val="213559"/>
          </a:solidFill>
          <a:ln w="12700">
            <a:miter lim="400000"/>
          </a:ln>
        </p:spPr>
        <p:txBody>
          <a:bodyPr lIns="45719" rIns="45719"/>
          <a:lstStyle/>
          <a:p>
            <a:endParaRPr/>
          </a:p>
        </p:txBody>
      </p:sp>
      <p:sp>
        <p:nvSpPr>
          <p:cNvPr id="349" name="AutoShape 4"/>
          <p:cNvSpPr/>
          <p:nvPr/>
        </p:nvSpPr>
        <p:spPr>
          <a:xfrm rot="2700000">
            <a:off x="15641496" y="-1243700"/>
            <a:ext cx="5293008" cy="2487400"/>
          </a:xfrm>
          <a:prstGeom prst="rect">
            <a:avLst/>
          </a:prstGeom>
          <a:solidFill>
            <a:srgbClr val="213559"/>
          </a:solidFill>
          <a:ln w="12700">
            <a:miter lim="400000"/>
          </a:ln>
        </p:spPr>
        <p:txBody>
          <a:bodyPr lIns="45719" rIns="45719"/>
          <a:lstStyle/>
          <a:p>
            <a:endParaRPr/>
          </a:p>
        </p:txBody>
      </p:sp>
      <p:sp>
        <p:nvSpPr>
          <p:cNvPr id="350" name="Freeform 6"/>
          <p:cNvSpPr/>
          <p:nvPr/>
        </p:nvSpPr>
        <p:spPr>
          <a:xfrm>
            <a:off x="-2515297" y="1087324"/>
            <a:ext cx="8253465"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351" name="Freeform 8"/>
          <p:cNvSpPr/>
          <p:nvPr/>
        </p:nvSpPr>
        <p:spPr>
          <a:xfrm>
            <a:off x="12549833" y="1026732"/>
            <a:ext cx="8253464"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352" name="Freeform 9"/>
          <p:cNvSpPr/>
          <p:nvPr/>
        </p:nvSpPr>
        <p:spPr>
          <a:xfrm>
            <a:off x="2834878" y="4660177"/>
            <a:ext cx="12618244" cy="3145032"/>
          </a:xfrm>
          <a:prstGeom prst="rect">
            <a:avLst/>
          </a:prstGeom>
          <a:blipFill>
            <a:blip r:embed="rId2"/>
            <a:stretch>
              <a:fillRect/>
            </a:stretch>
          </a:blipFill>
          <a:ln w="12700">
            <a:miter lim="400000"/>
          </a:ln>
        </p:spPr>
        <p:txBody>
          <a:bodyPr lIns="45719" rIns="45719"/>
          <a:lstStyle/>
          <a:p>
            <a:endParaRPr/>
          </a:p>
        </p:txBody>
      </p:sp>
      <p:sp>
        <p:nvSpPr>
          <p:cNvPr id="353" name="TextBox 10"/>
          <p:cNvSpPr txBox="1"/>
          <p:nvPr/>
        </p:nvSpPr>
        <p:spPr>
          <a:xfrm>
            <a:off x="6176317" y="754783"/>
            <a:ext cx="5935367" cy="206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8000"/>
              </a:lnSpc>
              <a:defRPr sz="8200" spc="-485">
                <a:solidFill>
                  <a:srgbClr val="263F6B"/>
                </a:solidFill>
                <a:latin typeface="Montserrat Ultra-Bold Italics"/>
                <a:ea typeface="Montserrat Ultra-Bold Italics"/>
                <a:cs typeface="Montserrat Ultra-Bold Italics"/>
                <a:sym typeface="Montserrat Ultra-Bold Italics"/>
              </a:defRPr>
            </a:lvl1pPr>
          </a:lstStyle>
          <a:p>
            <a:r>
              <a:t>SCALING DATA</a:t>
            </a:r>
          </a:p>
        </p:txBody>
      </p:sp>
      <p:sp>
        <p:nvSpPr>
          <p:cNvPr id="354" name="TextBox 11"/>
          <p:cNvSpPr txBox="1"/>
          <p:nvPr/>
        </p:nvSpPr>
        <p:spPr>
          <a:xfrm>
            <a:off x="3113966" y="2966999"/>
            <a:ext cx="11496799" cy="14096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800"/>
              </a:lnSpc>
              <a:defRPr sz="2000" spc="39">
                <a:solidFill>
                  <a:srgbClr val="212423"/>
                </a:solidFill>
                <a:latin typeface="Montserrat"/>
                <a:ea typeface="Montserrat"/>
                <a:cs typeface="Montserrat"/>
                <a:sym typeface="Montserrat"/>
              </a:defRPr>
            </a:lvl1pPr>
          </a:lstStyle>
          <a:p>
            <a:r>
              <a:t>Scaling data dilakukan menggunakan MinMax Scaling dari library sklearn. Scaling data ini berguna untuk mempercepat proses perhitungan pada kmeans dan membuat range nilai menjadi sama yaitu di rentang [0,1]. Scaling ini dilakukan pada feature bertipe float dan int. berikut data dari hasil MinMax Scaling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56" name="AutoShape 2"/>
          <p:cNvSpPr/>
          <p:nvPr/>
        </p:nvSpPr>
        <p:spPr>
          <a:xfrm rot="19846794">
            <a:off x="-3089299" y="6266729"/>
            <a:ext cx="25783494" cy="9586164"/>
          </a:xfrm>
          <a:prstGeom prst="rect">
            <a:avLst/>
          </a:prstGeom>
          <a:solidFill>
            <a:srgbClr val="545454">
              <a:alpha val="4706"/>
            </a:srgbClr>
          </a:solidFill>
          <a:ln w="12700">
            <a:miter lim="400000"/>
          </a:ln>
        </p:spPr>
        <p:txBody>
          <a:bodyPr lIns="45719" rIns="45719"/>
          <a:lstStyle/>
          <a:p>
            <a:endParaRPr/>
          </a:p>
        </p:txBody>
      </p:sp>
      <p:sp>
        <p:nvSpPr>
          <p:cNvPr id="357" name="AutoShape 3"/>
          <p:cNvSpPr/>
          <p:nvPr/>
        </p:nvSpPr>
        <p:spPr>
          <a:xfrm rot="2700000">
            <a:off x="-2646504" y="9043300"/>
            <a:ext cx="5293009" cy="2487400"/>
          </a:xfrm>
          <a:prstGeom prst="rect">
            <a:avLst/>
          </a:prstGeom>
          <a:solidFill>
            <a:srgbClr val="213559"/>
          </a:solidFill>
          <a:ln w="12700">
            <a:miter lim="400000"/>
          </a:ln>
        </p:spPr>
        <p:txBody>
          <a:bodyPr lIns="45719" rIns="45719"/>
          <a:lstStyle/>
          <a:p>
            <a:endParaRPr/>
          </a:p>
        </p:txBody>
      </p:sp>
      <p:sp>
        <p:nvSpPr>
          <p:cNvPr id="358" name="AutoShape 4"/>
          <p:cNvSpPr/>
          <p:nvPr/>
        </p:nvSpPr>
        <p:spPr>
          <a:xfrm rot="2700000">
            <a:off x="15641496" y="-1243700"/>
            <a:ext cx="5293008" cy="2487400"/>
          </a:xfrm>
          <a:prstGeom prst="rect">
            <a:avLst/>
          </a:prstGeom>
          <a:solidFill>
            <a:srgbClr val="213559"/>
          </a:solidFill>
          <a:ln w="12700">
            <a:miter lim="400000"/>
          </a:ln>
        </p:spPr>
        <p:txBody>
          <a:bodyPr lIns="45719" rIns="45719"/>
          <a:lstStyle/>
          <a:p>
            <a:endParaRPr/>
          </a:p>
        </p:txBody>
      </p:sp>
      <p:sp>
        <p:nvSpPr>
          <p:cNvPr id="359" name="Freeform 6"/>
          <p:cNvSpPr/>
          <p:nvPr/>
        </p:nvSpPr>
        <p:spPr>
          <a:xfrm>
            <a:off x="-2515297" y="1087324"/>
            <a:ext cx="8253465"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360" name="Freeform 8"/>
          <p:cNvSpPr/>
          <p:nvPr/>
        </p:nvSpPr>
        <p:spPr>
          <a:xfrm>
            <a:off x="12549833" y="1026732"/>
            <a:ext cx="8253464"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361" name="TextBox 9"/>
          <p:cNvSpPr txBox="1"/>
          <p:nvPr/>
        </p:nvSpPr>
        <p:spPr>
          <a:xfrm>
            <a:off x="5870787" y="270181"/>
            <a:ext cx="6546426" cy="2439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700"/>
              </a:lnSpc>
              <a:defRPr sz="6900" spc="-409">
                <a:solidFill>
                  <a:srgbClr val="263F6B"/>
                </a:solidFill>
                <a:latin typeface="Montserrat Ultra-Bold Italics"/>
                <a:ea typeface="Montserrat Ultra-Bold Italics"/>
                <a:cs typeface="Montserrat Ultra-Bold Italics"/>
                <a:sym typeface="Montserrat Ultra-Bold Italics"/>
              </a:defRPr>
            </a:lvl1pPr>
          </a:lstStyle>
          <a:p>
            <a:r>
              <a:t>CLUSTERING USING KMEANS</a:t>
            </a:r>
          </a:p>
        </p:txBody>
      </p:sp>
      <p:sp>
        <p:nvSpPr>
          <p:cNvPr id="362" name="TextBox 10"/>
          <p:cNvSpPr txBox="1"/>
          <p:nvPr/>
        </p:nvSpPr>
        <p:spPr>
          <a:xfrm>
            <a:off x="3395600" y="3397258"/>
            <a:ext cx="11496799" cy="4449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4400"/>
              </a:lnSpc>
              <a:defRPr sz="3100" spc="63">
                <a:solidFill>
                  <a:srgbClr val="212423"/>
                </a:solidFill>
                <a:latin typeface="Montserrat"/>
                <a:ea typeface="Montserrat"/>
                <a:cs typeface="Montserrat"/>
                <a:sym typeface="Montserrat"/>
              </a:defRPr>
            </a:lvl1pPr>
          </a:lstStyle>
          <a:p>
            <a:r>
              <a:t>Kmeans digunakan untuk mengkelompokkan negara berdasarkan cluster. Hasil dari clustering Kmeans ini adalah kumpulan negara-negara yang telah dikelompokkan berdasarkan yang berhak menerima bantuan Help International. Cara kerja Kmeans ini mengumpulkan data yang jaraknya dekat atau mirip menjadi satu cluster. Untuk mendapatkan banyak cluster (K) yang efektif, kita dapat menentukannya dengan Elbow method.</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6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36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366" name="AutoShape 4"/>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367" name="AutoShape 5"/>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368" name="Freeform 6"/>
          <p:cNvSpPr/>
          <p:nvPr/>
        </p:nvSpPr>
        <p:spPr>
          <a:xfrm>
            <a:off x="257570" y="4398062"/>
            <a:ext cx="5315121" cy="3902712"/>
          </a:xfrm>
          <a:prstGeom prst="rect">
            <a:avLst/>
          </a:prstGeom>
          <a:blipFill>
            <a:blip r:embed="rId3"/>
            <a:stretch>
              <a:fillRect/>
            </a:stretch>
          </a:blipFill>
          <a:ln w="12700">
            <a:miter lim="400000"/>
          </a:ln>
        </p:spPr>
        <p:txBody>
          <a:bodyPr lIns="45719" rIns="45719"/>
          <a:lstStyle/>
          <a:p>
            <a:endParaRPr/>
          </a:p>
        </p:txBody>
      </p:sp>
      <p:sp>
        <p:nvSpPr>
          <p:cNvPr id="369" name="Freeform 7"/>
          <p:cNvSpPr/>
          <p:nvPr/>
        </p:nvSpPr>
        <p:spPr>
          <a:xfrm>
            <a:off x="6476915" y="4398062"/>
            <a:ext cx="5315121" cy="3902712"/>
          </a:xfrm>
          <a:prstGeom prst="rect">
            <a:avLst/>
          </a:prstGeom>
          <a:blipFill>
            <a:blip r:embed="rId4"/>
            <a:stretch>
              <a:fillRect/>
            </a:stretch>
          </a:blipFill>
          <a:ln w="12700">
            <a:miter lim="400000"/>
          </a:ln>
        </p:spPr>
        <p:txBody>
          <a:bodyPr lIns="45719" rIns="45719"/>
          <a:lstStyle/>
          <a:p>
            <a:endParaRPr/>
          </a:p>
        </p:txBody>
      </p:sp>
      <p:sp>
        <p:nvSpPr>
          <p:cNvPr id="370" name="Freeform 8"/>
          <p:cNvSpPr/>
          <p:nvPr/>
        </p:nvSpPr>
        <p:spPr>
          <a:xfrm>
            <a:off x="12720018" y="4398062"/>
            <a:ext cx="5263471" cy="3864786"/>
          </a:xfrm>
          <a:prstGeom prst="rect">
            <a:avLst/>
          </a:prstGeom>
          <a:blipFill>
            <a:blip r:embed="rId5"/>
            <a:stretch>
              <a:fillRect/>
            </a:stretch>
          </a:blipFill>
          <a:ln w="12700">
            <a:miter lim="400000"/>
          </a:ln>
        </p:spPr>
        <p:txBody>
          <a:bodyPr lIns="45719" rIns="45719"/>
          <a:lstStyle/>
          <a:p>
            <a:endParaRPr/>
          </a:p>
        </p:txBody>
      </p:sp>
      <p:sp>
        <p:nvSpPr>
          <p:cNvPr id="371" name="TextBox 9"/>
          <p:cNvSpPr txBox="1"/>
          <p:nvPr/>
        </p:nvSpPr>
        <p:spPr>
          <a:xfrm>
            <a:off x="3569718" y="338776"/>
            <a:ext cx="11967493" cy="8430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EKSPERIMEN CLUSTERING</a:t>
            </a:r>
          </a:p>
        </p:txBody>
      </p:sp>
      <p:sp>
        <p:nvSpPr>
          <p:cNvPr id="372" name="TextBox 10"/>
          <p:cNvSpPr txBox="1"/>
          <p:nvPr/>
        </p:nvSpPr>
        <p:spPr>
          <a:xfrm>
            <a:off x="276619" y="1717562"/>
            <a:ext cx="14969201" cy="24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2800"/>
              </a:lnSpc>
              <a:defRPr sz="2200" spc="44">
                <a:solidFill>
                  <a:srgbClr val="263F6B"/>
                </a:solidFill>
                <a:latin typeface="Montserrat"/>
                <a:ea typeface="Montserrat"/>
                <a:cs typeface="Montserrat"/>
                <a:sym typeface="Montserrat"/>
              </a:defRPr>
            </a:pPr>
            <a:r>
              <a:t>Sebelum melakukan clustering, ada beberapa parameter yang saya tetapkan terlebih dahulu, yaitu:</a:t>
            </a:r>
          </a:p>
          <a:p>
            <a:pPr>
              <a:lnSpc>
                <a:spcPts val="2800"/>
              </a:lnSpc>
            </a:pPr>
            <a:endParaRPr/>
          </a:p>
          <a:p>
            <a:pPr>
              <a:lnSpc>
                <a:spcPts val="2800"/>
              </a:lnSpc>
              <a:defRPr sz="2200" spc="44">
                <a:solidFill>
                  <a:srgbClr val="263F6B"/>
                </a:solidFill>
                <a:latin typeface="Montserrat"/>
                <a:ea typeface="Montserrat"/>
                <a:cs typeface="Montserrat"/>
                <a:sym typeface="Montserrat"/>
              </a:defRPr>
            </a:pPr>
            <a:r>
              <a:t>1. n_cluster = 3</a:t>
            </a:r>
          </a:p>
          <a:p>
            <a:pPr>
              <a:lnSpc>
                <a:spcPts val="2800"/>
              </a:lnSpc>
              <a:defRPr sz="2200" spc="44">
                <a:solidFill>
                  <a:srgbClr val="263F6B"/>
                </a:solidFill>
                <a:latin typeface="Montserrat"/>
                <a:ea typeface="Montserrat"/>
                <a:cs typeface="Montserrat"/>
                <a:sym typeface="Montserrat"/>
              </a:defRPr>
            </a:pPr>
            <a:r>
              <a:t>2. random_state = 100</a:t>
            </a:r>
          </a:p>
          <a:p>
            <a:pPr>
              <a:lnSpc>
                <a:spcPts val="2800"/>
              </a:lnSpc>
            </a:pPr>
            <a:endParaRPr/>
          </a:p>
          <a:p>
            <a:pPr>
              <a:lnSpc>
                <a:spcPts val="2800"/>
              </a:lnSpc>
              <a:defRPr sz="2200" spc="44">
                <a:solidFill>
                  <a:srgbClr val="263F6B"/>
                </a:solidFill>
                <a:latin typeface="Montserrat"/>
                <a:ea typeface="Montserrat"/>
                <a:cs typeface="Montserrat"/>
                <a:sym typeface="Montserrat"/>
              </a:defRPr>
            </a:pPr>
            <a:r>
              <a:t>Hasil dari clustering adalah sebagai berikut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74" name="AutoShape 2"/>
          <p:cNvSpPr/>
          <p:nvPr/>
        </p:nvSpPr>
        <p:spPr>
          <a:xfrm rot="19846794">
            <a:off x="-3089299" y="6266729"/>
            <a:ext cx="25783494" cy="9586164"/>
          </a:xfrm>
          <a:prstGeom prst="rect">
            <a:avLst/>
          </a:prstGeom>
          <a:solidFill>
            <a:srgbClr val="545454">
              <a:alpha val="4706"/>
            </a:srgbClr>
          </a:solidFill>
          <a:ln w="12700">
            <a:miter lim="400000"/>
          </a:ln>
        </p:spPr>
        <p:txBody>
          <a:bodyPr lIns="45719" rIns="45719"/>
          <a:lstStyle/>
          <a:p>
            <a:endParaRPr/>
          </a:p>
        </p:txBody>
      </p:sp>
      <p:sp>
        <p:nvSpPr>
          <p:cNvPr id="375" name="AutoShape 3"/>
          <p:cNvSpPr/>
          <p:nvPr/>
        </p:nvSpPr>
        <p:spPr>
          <a:xfrm rot="2700000">
            <a:off x="-2646504" y="9043300"/>
            <a:ext cx="5293009" cy="2487400"/>
          </a:xfrm>
          <a:prstGeom prst="rect">
            <a:avLst/>
          </a:prstGeom>
          <a:solidFill>
            <a:srgbClr val="213559"/>
          </a:solidFill>
          <a:ln w="12700">
            <a:miter lim="400000"/>
          </a:ln>
        </p:spPr>
        <p:txBody>
          <a:bodyPr lIns="45719" rIns="45719"/>
          <a:lstStyle/>
          <a:p>
            <a:endParaRPr/>
          </a:p>
        </p:txBody>
      </p:sp>
      <p:sp>
        <p:nvSpPr>
          <p:cNvPr id="376" name="AutoShape 4"/>
          <p:cNvSpPr/>
          <p:nvPr/>
        </p:nvSpPr>
        <p:spPr>
          <a:xfrm rot="2700000">
            <a:off x="15641496" y="-1243700"/>
            <a:ext cx="5293008" cy="2487400"/>
          </a:xfrm>
          <a:prstGeom prst="rect">
            <a:avLst/>
          </a:prstGeom>
          <a:solidFill>
            <a:srgbClr val="213559"/>
          </a:solidFill>
          <a:ln w="12700">
            <a:miter lim="400000"/>
          </a:ln>
        </p:spPr>
        <p:txBody>
          <a:bodyPr lIns="45719" rIns="45719"/>
          <a:lstStyle/>
          <a:p>
            <a:endParaRPr/>
          </a:p>
        </p:txBody>
      </p:sp>
      <p:sp>
        <p:nvSpPr>
          <p:cNvPr id="377" name="Freeform 6"/>
          <p:cNvSpPr/>
          <p:nvPr/>
        </p:nvSpPr>
        <p:spPr>
          <a:xfrm>
            <a:off x="-2515297" y="1087324"/>
            <a:ext cx="8253465"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378" name="Freeform 8"/>
          <p:cNvSpPr/>
          <p:nvPr/>
        </p:nvSpPr>
        <p:spPr>
          <a:xfrm>
            <a:off x="12549833" y="1026732"/>
            <a:ext cx="8253464"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379" name="Freeform 9"/>
          <p:cNvSpPr/>
          <p:nvPr/>
        </p:nvSpPr>
        <p:spPr>
          <a:xfrm>
            <a:off x="5016329" y="3949668"/>
            <a:ext cx="8851639" cy="6174130"/>
          </a:xfrm>
          <a:prstGeom prst="rect">
            <a:avLst/>
          </a:prstGeom>
          <a:blipFill>
            <a:blip r:embed="rId2"/>
            <a:stretch>
              <a:fillRect/>
            </a:stretch>
          </a:blipFill>
          <a:ln w="12700">
            <a:miter lim="400000"/>
          </a:ln>
        </p:spPr>
        <p:txBody>
          <a:bodyPr lIns="45719" rIns="45719"/>
          <a:lstStyle/>
          <a:p>
            <a:endParaRPr/>
          </a:p>
        </p:txBody>
      </p:sp>
      <p:sp>
        <p:nvSpPr>
          <p:cNvPr id="380" name="TextBox 10"/>
          <p:cNvSpPr txBox="1"/>
          <p:nvPr/>
        </p:nvSpPr>
        <p:spPr>
          <a:xfrm>
            <a:off x="5870787" y="940514"/>
            <a:ext cx="6546426" cy="1733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700"/>
              </a:lnSpc>
              <a:defRPr sz="6900" spc="-409">
                <a:solidFill>
                  <a:srgbClr val="263F6B"/>
                </a:solidFill>
                <a:latin typeface="Montserrat Ultra-Bold Italics"/>
                <a:ea typeface="Montserrat Ultra-Bold Italics"/>
                <a:cs typeface="Montserrat Ultra-Bold Italics"/>
                <a:sym typeface="Montserrat Ultra-Bold Italics"/>
              </a:defRPr>
            </a:lvl1pPr>
          </a:lstStyle>
          <a:p>
            <a:r>
              <a:t>ELBOW METHOD</a:t>
            </a:r>
          </a:p>
        </p:txBody>
      </p:sp>
      <p:sp>
        <p:nvSpPr>
          <p:cNvPr id="381" name="TextBox 11"/>
          <p:cNvSpPr txBox="1"/>
          <p:nvPr/>
        </p:nvSpPr>
        <p:spPr>
          <a:xfrm>
            <a:off x="1767874" y="2703164"/>
            <a:ext cx="15348547" cy="12014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3200"/>
              </a:lnSpc>
              <a:defRPr sz="2300" spc="45">
                <a:solidFill>
                  <a:srgbClr val="212423"/>
                </a:solidFill>
                <a:latin typeface="Montserrat"/>
                <a:ea typeface="Montserrat"/>
                <a:cs typeface="Montserrat"/>
                <a:sym typeface="Montserrat"/>
              </a:defRPr>
            </a:lvl1pPr>
          </a:lstStyle>
          <a:p>
            <a:r>
              <a:rPr dirty="0" err="1"/>
              <a:t>Untuk</a:t>
            </a:r>
            <a:r>
              <a:rPr dirty="0"/>
              <a:t> </a:t>
            </a:r>
            <a:r>
              <a:rPr dirty="0" err="1"/>
              <a:t>mengevaluasi</a:t>
            </a:r>
            <a:r>
              <a:rPr dirty="0"/>
              <a:t> Kembali model </a:t>
            </a:r>
            <a:r>
              <a:rPr dirty="0" err="1"/>
              <a:t>kmeans</a:t>
            </a:r>
            <a:r>
              <a:rPr dirty="0"/>
              <a:t> yang </a:t>
            </a:r>
            <a:r>
              <a:rPr dirty="0" err="1"/>
              <a:t>telah</a:t>
            </a:r>
            <a:r>
              <a:rPr dirty="0"/>
              <a:t> </a:t>
            </a:r>
            <a:r>
              <a:rPr dirty="0" err="1"/>
              <a:t>digunakan</a:t>
            </a:r>
            <a:r>
              <a:rPr lang="en-US" dirty="0"/>
              <a:t>, </a:t>
            </a:r>
            <a:r>
              <a:rPr lang="en-US" dirty="0" err="1"/>
              <a:t>setelah</a:t>
            </a:r>
            <a:r>
              <a:rPr lang="en-US" dirty="0"/>
              <a:t> </a:t>
            </a:r>
            <a:r>
              <a:rPr lang="en-US" dirty="0" err="1"/>
              <a:t>itu</a:t>
            </a:r>
            <a:r>
              <a:rPr lang="en-US" dirty="0"/>
              <a:t> </a:t>
            </a:r>
            <a:r>
              <a:rPr dirty="0" err="1"/>
              <a:t>memakai</a:t>
            </a:r>
            <a:r>
              <a:rPr dirty="0"/>
              <a:t> elbow method </a:t>
            </a:r>
            <a:r>
              <a:rPr dirty="0" err="1"/>
              <a:t>untuk</a:t>
            </a:r>
            <a:r>
              <a:rPr dirty="0"/>
              <a:t> </a:t>
            </a:r>
            <a:r>
              <a:rPr dirty="0" err="1"/>
              <a:t>mengetahui</a:t>
            </a:r>
            <a:r>
              <a:rPr dirty="0"/>
              <a:t> K </a:t>
            </a:r>
            <a:r>
              <a:rPr dirty="0" err="1"/>
              <a:t>berapa</a:t>
            </a:r>
            <a:r>
              <a:rPr dirty="0"/>
              <a:t> yang </a:t>
            </a:r>
            <a:r>
              <a:rPr dirty="0" err="1"/>
              <a:t>efektif</a:t>
            </a:r>
            <a:r>
              <a:rPr dirty="0"/>
              <a:t> </a:t>
            </a:r>
            <a:r>
              <a:rPr dirty="0" err="1"/>
              <a:t>untuk</a:t>
            </a:r>
            <a:r>
              <a:rPr dirty="0"/>
              <a:t> dataset </a:t>
            </a:r>
            <a:r>
              <a:rPr dirty="0" err="1"/>
              <a:t>ini</a:t>
            </a:r>
            <a:r>
              <a:rPr dirty="0"/>
              <a:t>. </a:t>
            </a:r>
            <a:r>
              <a:rPr dirty="0" err="1"/>
              <a:t>Hasilnya</a:t>
            </a:r>
            <a:r>
              <a:rPr dirty="0"/>
              <a:t> </a:t>
            </a:r>
            <a:r>
              <a:rPr dirty="0" err="1"/>
              <a:t>adalah</a:t>
            </a:r>
            <a:r>
              <a:rPr dirty="0"/>
              <a:t> K = 3 </a:t>
            </a:r>
            <a:r>
              <a:rPr dirty="0" err="1"/>
              <a:t>adalah</a:t>
            </a:r>
            <a:r>
              <a:rPr dirty="0"/>
              <a:t> yang </a:t>
            </a:r>
            <a:r>
              <a:rPr dirty="0" err="1"/>
              <a:t>efektif</a:t>
            </a:r>
            <a:r>
              <a:rPr dirty="0"/>
              <a:t> </a:t>
            </a:r>
            <a:r>
              <a:rPr dirty="0" err="1"/>
              <a:t>untuk</a:t>
            </a:r>
            <a:r>
              <a:rPr dirty="0"/>
              <a:t> dataset </a:t>
            </a:r>
            <a:r>
              <a:rPr dirty="0" err="1"/>
              <a:t>ini</a:t>
            </a:r>
            <a:r>
              <a:rPr dirty="0"/>
              <a:t>.</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83" name="AutoShape 2"/>
          <p:cNvSpPr/>
          <p:nvPr/>
        </p:nvSpPr>
        <p:spPr>
          <a:xfrm rot="19846794">
            <a:off x="-3089299" y="6266729"/>
            <a:ext cx="25783494" cy="9586164"/>
          </a:xfrm>
          <a:prstGeom prst="rect">
            <a:avLst/>
          </a:prstGeom>
          <a:solidFill>
            <a:srgbClr val="545454">
              <a:alpha val="4706"/>
            </a:srgbClr>
          </a:solidFill>
          <a:ln w="12700">
            <a:miter lim="400000"/>
          </a:ln>
        </p:spPr>
        <p:txBody>
          <a:bodyPr lIns="45719" rIns="45719"/>
          <a:lstStyle/>
          <a:p>
            <a:endParaRPr/>
          </a:p>
        </p:txBody>
      </p:sp>
      <p:sp>
        <p:nvSpPr>
          <p:cNvPr id="384" name="AutoShape 3"/>
          <p:cNvSpPr/>
          <p:nvPr/>
        </p:nvSpPr>
        <p:spPr>
          <a:xfrm rot="2700000">
            <a:off x="-2646504" y="9043300"/>
            <a:ext cx="5293009" cy="2487400"/>
          </a:xfrm>
          <a:prstGeom prst="rect">
            <a:avLst/>
          </a:prstGeom>
          <a:solidFill>
            <a:srgbClr val="213559"/>
          </a:solidFill>
          <a:ln w="12700">
            <a:miter lim="400000"/>
          </a:ln>
        </p:spPr>
        <p:txBody>
          <a:bodyPr lIns="45719" rIns="45719"/>
          <a:lstStyle/>
          <a:p>
            <a:endParaRPr/>
          </a:p>
        </p:txBody>
      </p:sp>
      <p:sp>
        <p:nvSpPr>
          <p:cNvPr id="385" name="AutoShape 4"/>
          <p:cNvSpPr/>
          <p:nvPr/>
        </p:nvSpPr>
        <p:spPr>
          <a:xfrm rot="2700000">
            <a:off x="15641496" y="-1243700"/>
            <a:ext cx="5293008" cy="2487400"/>
          </a:xfrm>
          <a:prstGeom prst="rect">
            <a:avLst/>
          </a:prstGeom>
          <a:solidFill>
            <a:srgbClr val="213559"/>
          </a:solidFill>
          <a:ln w="12700">
            <a:miter lim="400000"/>
          </a:ln>
        </p:spPr>
        <p:txBody>
          <a:bodyPr lIns="45719" rIns="45719"/>
          <a:lstStyle/>
          <a:p>
            <a:endParaRPr/>
          </a:p>
        </p:txBody>
      </p:sp>
      <p:sp>
        <p:nvSpPr>
          <p:cNvPr id="386" name="Freeform 6"/>
          <p:cNvSpPr/>
          <p:nvPr/>
        </p:nvSpPr>
        <p:spPr>
          <a:xfrm>
            <a:off x="-2515297" y="1087324"/>
            <a:ext cx="8253465"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387" name="Freeform 8"/>
          <p:cNvSpPr/>
          <p:nvPr/>
        </p:nvSpPr>
        <p:spPr>
          <a:xfrm>
            <a:off x="12549833" y="1026732"/>
            <a:ext cx="8253464"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388" name="TextBox 9"/>
          <p:cNvSpPr txBox="1"/>
          <p:nvPr/>
        </p:nvSpPr>
        <p:spPr>
          <a:xfrm>
            <a:off x="5870787" y="940514"/>
            <a:ext cx="6546426" cy="1733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700"/>
              </a:lnSpc>
              <a:defRPr sz="6900" spc="-409">
                <a:solidFill>
                  <a:srgbClr val="263F6B"/>
                </a:solidFill>
                <a:latin typeface="Montserrat Ultra-Bold Italics"/>
                <a:ea typeface="Montserrat Ultra-Bold Italics"/>
                <a:cs typeface="Montserrat Ultra-Bold Italics"/>
                <a:sym typeface="Montserrat Ultra-Bold Italics"/>
              </a:defRPr>
            </a:lvl1pPr>
          </a:lstStyle>
          <a:p>
            <a:r>
              <a:t>INSIGHT DAN KESIMPULAN</a:t>
            </a:r>
          </a:p>
        </p:txBody>
      </p:sp>
      <p:sp>
        <p:nvSpPr>
          <p:cNvPr id="389" name="TextBox 10"/>
          <p:cNvSpPr txBox="1"/>
          <p:nvPr/>
        </p:nvSpPr>
        <p:spPr>
          <a:xfrm>
            <a:off x="1767874" y="2879376"/>
            <a:ext cx="15348547" cy="798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300" spc="45">
                <a:solidFill>
                  <a:srgbClr val="212423"/>
                </a:solidFill>
                <a:latin typeface="Montserrat"/>
                <a:ea typeface="Montserrat"/>
                <a:cs typeface="Montserrat"/>
                <a:sym typeface="Montserrat"/>
              </a:defRPr>
            </a:pPr>
            <a:r>
              <a:t>Dari hasil pemahaman data dan clustering yang telah dilakukan, maka dapat</a:t>
            </a:r>
          </a:p>
          <a:p>
            <a:pPr>
              <a:lnSpc>
                <a:spcPts val="3200"/>
              </a:lnSpc>
              <a:defRPr sz="2300" spc="45">
                <a:solidFill>
                  <a:srgbClr val="212423"/>
                </a:solidFill>
                <a:latin typeface="Montserrat"/>
                <a:ea typeface="Montserrat"/>
                <a:cs typeface="Montserrat"/>
                <a:sym typeface="Montserrat"/>
              </a:defRPr>
            </a:pPr>
            <a:r>
              <a:t>kita ambil insight sebagai berikut:</a:t>
            </a:r>
          </a:p>
        </p:txBody>
      </p:sp>
      <p:sp>
        <p:nvSpPr>
          <p:cNvPr id="390" name="TextBox 11"/>
          <p:cNvSpPr txBox="1"/>
          <p:nvPr/>
        </p:nvSpPr>
        <p:spPr>
          <a:xfrm>
            <a:off x="1767874" y="3797269"/>
            <a:ext cx="15348547" cy="5305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300" spc="45">
                <a:solidFill>
                  <a:srgbClr val="212423"/>
                </a:solidFill>
                <a:latin typeface="Montserrat"/>
                <a:ea typeface="Montserrat"/>
                <a:cs typeface="Montserrat"/>
                <a:sym typeface="Montserrat"/>
              </a:defRPr>
            </a:pPr>
            <a:r>
              <a:rPr dirty="0"/>
              <a:t>1.    GDP </a:t>
            </a:r>
            <a:r>
              <a:rPr dirty="0" err="1"/>
              <a:t>perkapita</a:t>
            </a:r>
            <a:r>
              <a:rPr dirty="0"/>
              <a:t> </a:t>
            </a:r>
            <a:r>
              <a:rPr dirty="0" err="1"/>
              <a:t>berpengaruh</a:t>
            </a:r>
            <a:r>
              <a:rPr dirty="0"/>
              <a:t> </a:t>
            </a:r>
            <a:r>
              <a:rPr dirty="0" err="1"/>
              <a:t>dalam</a:t>
            </a:r>
            <a:r>
              <a:rPr dirty="0"/>
              <a:t> </a:t>
            </a:r>
            <a:r>
              <a:rPr dirty="0" err="1"/>
              <a:t>baik</a:t>
            </a:r>
            <a:r>
              <a:rPr dirty="0"/>
              <a:t> </a:t>
            </a:r>
            <a:r>
              <a:rPr dirty="0" err="1"/>
              <a:t>buruk</a:t>
            </a:r>
            <a:r>
              <a:rPr dirty="0"/>
              <a:t> </a:t>
            </a:r>
            <a:r>
              <a:rPr dirty="0" err="1"/>
              <a:t>nya</a:t>
            </a:r>
            <a:r>
              <a:rPr dirty="0"/>
              <a:t> </a:t>
            </a:r>
            <a:r>
              <a:rPr dirty="0" err="1"/>
              <a:t>kondisi</a:t>
            </a:r>
            <a:r>
              <a:rPr dirty="0"/>
              <a:t> </a:t>
            </a:r>
            <a:r>
              <a:rPr dirty="0" err="1"/>
              <a:t>ekonomi</a:t>
            </a:r>
            <a:endParaRPr dirty="0"/>
          </a:p>
          <a:p>
            <a:pPr>
              <a:lnSpc>
                <a:spcPts val="3200"/>
              </a:lnSpc>
              <a:defRPr sz="2300" spc="45">
                <a:solidFill>
                  <a:srgbClr val="212423"/>
                </a:solidFill>
                <a:latin typeface="Montserrat"/>
                <a:ea typeface="Montserrat"/>
                <a:cs typeface="Montserrat"/>
                <a:sym typeface="Montserrat"/>
              </a:defRPr>
            </a:pPr>
            <a:r>
              <a:rPr dirty="0"/>
              <a:t>dan Kesehatan </a:t>
            </a:r>
            <a:r>
              <a:rPr dirty="0" err="1"/>
              <a:t>dalam</a:t>
            </a:r>
            <a:r>
              <a:rPr dirty="0"/>
              <a:t> </a:t>
            </a:r>
            <a:r>
              <a:rPr dirty="0" err="1"/>
              <a:t>suatu</a:t>
            </a:r>
            <a:r>
              <a:rPr dirty="0"/>
              <a:t> negara</a:t>
            </a:r>
          </a:p>
          <a:p>
            <a:pPr>
              <a:lnSpc>
                <a:spcPts val="3200"/>
              </a:lnSpc>
              <a:defRPr sz="2300" spc="45">
                <a:solidFill>
                  <a:srgbClr val="212423"/>
                </a:solidFill>
                <a:latin typeface="Montserrat"/>
                <a:ea typeface="Montserrat"/>
                <a:cs typeface="Montserrat"/>
                <a:sym typeface="Montserrat"/>
              </a:defRPr>
            </a:pPr>
            <a:r>
              <a:rPr dirty="0"/>
              <a:t>2.    Angka </a:t>
            </a:r>
            <a:r>
              <a:rPr dirty="0" err="1"/>
              <a:t>kematian</a:t>
            </a:r>
            <a:r>
              <a:rPr dirty="0"/>
              <a:t> </a:t>
            </a:r>
            <a:r>
              <a:rPr dirty="0" err="1"/>
              <a:t>anak</a:t>
            </a:r>
            <a:r>
              <a:rPr dirty="0"/>
              <a:t> yang </a:t>
            </a:r>
            <a:r>
              <a:rPr dirty="0" err="1"/>
              <a:t>tinggi</a:t>
            </a:r>
            <a:r>
              <a:rPr dirty="0"/>
              <a:t> </a:t>
            </a:r>
            <a:r>
              <a:rPr dirty="0" err="1"/>
              <a:t>berkaitan</a:t>
            </a:r>
            <a:r>
              <a:rPr dirty="0"/>
              <a:t> </a:t>
            </a:r>
            <a:r>
              <a:rPr dirty="0" err="1"/>
              <a:t>dengan</a:t>
            </a:r>
            <a:r>
              <a:rPr dirty="0"/>
              <a:t> </a:t>
            </a:r>
            <a:r>
              <a:rPr dirty="0" err="1"/>
              <a:t>angka</a:t>
            </a:r>
            <a:r>
              <a:rPr dirty="0"/>
              <a:t> </a:t>
            </a:r>
            <a:r>
              <a:rPr dirty="0" err="1"/>
              <a:t>harapan</a:t>
            </a:r>
            <a:endParaRPr dirty="0"/>
          </a:p>
          <a:p>
            <a:pPr>
              <a:lnSpc>
                <a:spcPts val="3200"/>
              </a:lnSpc>
              <a:defRPr sz="2300" spc="45">
                <a:solidFill>
                  <a:srgbClr val="212423"/>
                </a:solidFill>
                <a:latin typeface="Montserrat"/>
                <a:ea typeface="Montserrat"/>
                <a:cs typeface="Montserrat"/>
                <a:sym typeface="Montserrat"/>
              </a:defRPr>
            </a:pPr>
            <a:r>
              <a:rPr dirty="0" err="1"/>
              <a:t>hidup</a:t>
            </a:r>
            <a:r>
              <a:rPr dirty="0"/>
              <a:t> </a:t>
            </a:r>
            <a:r>
              <a:rPr dirty="0" err="1"/>
              <a:t>rendah</a:t>
            </a:r>
            <a:r>
              <a:rPr dirty="0"/>
              <a:t> yang </a:t>
            </a:r>
            <a:r>
              <a:rPr dirty="0" err="1"/>
              <a:t>dipengaruh</a:t>
            </a:r>
            <a:r>
              <a:rPr lang="en-US" dirty="0" err="1"/>
              <a:t>i</a:t>
            </a:r>
            <a:r>
              <a:rPr dirty="0"/>
              <a:t> juga oleh </a:t>
            </a:r>
            <a:r>
              <a:rPr dirty="0" err="1"/>
              <a:t>ekonomi</a:t>
            </a:r>
            <a:r>
              <a:rPr dirty="0"/>
              <a:t> yang </a:t>
            </a:r>
            <a:r>
              <a:rPr dirty="0" err="1"/>
              <a:t>kurang</a:t>
            </a:r>
            <a:r>
              <a:rPr dirty="0"/>
              <a:t> </a:t>
            </a:r>
            <a:r>
              <a:rPr dirty="0" err="1"/>
              <a:t>baik</a:t>
            </a:r>
            <a:r>
              <a:rPr dirty="0"/>
              <a:t>.</a:t>
            </a:r>
          </a:p>
          <a:p>
            <a:pPr>
              <a:lnSpc>
                <a:spcPts val="3200"/>
              </a:lnSpc>
              <a:defRPr sz="2300" spc="45">
                <a:solidFill>
                  <a:srgbClr val="212423"/>
                </a:solidFill>
                <a:latin typeface="Montserrat"/>
                <a:ea typeface="Montserrat"/>
                <a:cs typeface="Montserrat"/>
                <a:sym typeface="Montserrat"/>
              </a:defRPr>
            </a:pPr>
            <a:r>
              <a:rPr dirty="0"/>
              <a:t>3.    Hasil </a:t>
            </a:r>
            <a:r>
              <a:rPr dirty="0" err="1"/>
              <a:t>dari</a:t>
            </a:r>
            <a:r>
              <a:rPr dirty="0"/>
              <a:t> clustering </a:t>
            </a:r>
            <a:r>
              <a:rPr dirty="0" err="1"/>
              <a:t>menunjukkan</a:t>
            </a:r>
            <a:r>
              <a:rPr dirty="0"/>
              <a:t>, negara yang </a:t>
            </a:r>
            <a:r>
              <a:rPr dirty="0" err="1"/>
              <a:t>layak</a:t>
            </a:r>
            <a:r>
              <a:rPr dirty="0"/>
              <a:t> </a:t>
            </a:r>
            <a:r>
              <a:rPr dirty="0" err="1"/>
              <a:t>diberikan</a:t>
            </a:r>
            <a:endParaRPr dirty="0"/>
          </a:p>
          <a:p>
            <a:pPr>
              <a:lnSpc>
                <a:spcPts val="3200"/>
              </a:lnSpc>
              <a:defRPr sz="2300" spc="45">
                <a:solidFill>
                  <a:srgbClr val="212423"/>
                </a:solidFill>
                <a:latin typeface="Montserrat"/>
                <a:ea typeface="Montserrat"/>
                <a:cs typeface="Montserrat"/>
                <a:sym typeface="Montserrat"/>
              </a:defRPr>
            </a:pPr>
            <a:r>
              <a:rPr dirty="0" err="1"/>
              <a:t>bantuan</a:t>
            </a:r>
            <a:r>
              <a:rPr dirty="0"/>
              <a:t> </a:t>
            </a:r>
            <a:r>
              <a:rPr dirty="0" err="1"/>
              <a:t>adalah</a:t>
            </a:r>
            <a:r>
              <a:rPr dirty="0"/>
              <a:t> negara yang </a:t>
            </a:r>
            <a:r>
              <a:rPr dirty="0" err="1"/>
              <a:t>memiliki</a:t>
            </a:r>
            <a:r>
              <a:rPr dirty="0"/>
              <a:t> GDP </a:t>
            </a:r>
            <a:r>
              <a:rPr dirty="0" err="1"/>
              <a:t>perkapita</a:t>
            </a:r>
            <a:r>
              <a:rPr dirty="0"/>
              <a:t> yang </a:t>
            </a:r>
            <a:r>
              <a:rPr dirty="0" err="1"/>
              <a:t>kecil</a:t>
            </a:r>
            <a:r>
              <a:rPr dirty="0"/>
              <a:t> dan</a:t>
            </a:r>
          </a:p>
          <a:p>
            <a:pPr>
              <a:lnSpc>
                <a:spcPts val="3200"/>
              </a:lnSpc>
              <a:defRPr sz="2300" spc="45">
                <a:solidFill>
                  <a:srgbClr val="212423"/>
                </a:solidFill>
                <a:latin typeface="Montserrat"/>
                <a:ea typeface="Montserrat"/>
                <a:cs typeface="Montserrat"/>
                <a:sym typeface="Montserrat"/>
              </a:defRPr>
            </a:pPr>
            <a:r>
              <a:rPr dirty="0" err="1"/>
              <a:t>harapan</a:t>
            </a:r>
            <a:r>
              <a:rPr dirty="0"/>
              <a:t> </a:t>
            </a:r>
            <a:r>
              <a:rPr dirty="0" err="1"/>
              <a:t>hidup</a:t>
            </a:r>
            <a:r>
              <a:rPr dirty="0"/>
              <a:t> yang </a:t>
            </a:r>
            <a:r>
              <a:rPr dirty="0" err="1"/>
              <a:t>rendah</a:t>
            </a:r>
            <a:endParaRPr dirty="0"/>
          </a:p>
          <a:p>
            <a:pPr>
              <a:lnSpc>
                <a:spcPts val="3200"/>
              </a:lnSpc>
              <a:defRPr sz="2300" spc="45">
                <a:solidFill>
                  <a:srgbClr val="212423"/>
                </a:solidFill>
                <a:latin typeface="Montserrat"/>
                <a:ea typeface="Montserrat"/>
                <a:cs typeface="Montserrat"/>
                <a:sym typeface="Montserrat"/>
              </a:defRPr>
            </a:pPr>
            <a:r>
              <a:rPr dirty="0"/>
              <a:t>4.    Hasil </a:t>
            </a:r>
            <a:r>
              <a:rPr dirty="0" err="1"/>
              <a:t>dari</a:t>
            </a:r>
            <a:r>
              <a:rPr dirty="0"/>
              <a:t> clustering </a:t>
            </a:r>
            <a:r>
              <a:rPr dirty="0" err="1"/>
              <a:t>menunjukkan</a:t>
            </a:r>
            <a:r>
              <a:rPr dirty="0"/>
              <a:t>, negara yang </a:t>
            </a:r>
            <a:r>
              <a:rPr dirty="0" err="1"/>
              <a:t>layak</a:t>
            </a:r>
            <a:r>
              <a:rPr dirty="0"/>
              <a:t> </a:t>
            </a:r>
            <a:r>
              <a:rPr dirty="0" err="1"/>
              <a:t>diberikan</a:t>
            </a:r>
            <a:endParaRPr dirty="0"/>
          </a:p>
          <a:p>
            <a:pPr>
              <a:lnSpc>
                <a:spcPts val="3200"/>
              </a:lnSpc>
              <a:defRPr sz="2300" spc="45">
                <a:solidFill>
                  <a:srgbClr val="212423"/>
                </a:solidFill>
                <a:latin typeface="Montserrat"/>
                <a:ea typeface="Montserrat"/>
                <a:cs typeface="Montserrat"/>
                <a:sym typeface="Montserrat"/>
              </a:defRPr>
            </a:pPr>
            <a:r>
              <a:rPr dirty="0" err="1"/>
              <a:t>bantuan</a:t>
            </a:r>
            <a:r>
              <a:rPr dirty="0"/>
              <a:t> </a:t>
            </a:r>
            <a:r>
              <a:rPr dirty="0" err="1"/>
              <a:t>adalah</a:t>
            </a:r>
            <a:r>
              <a:rPr dirty="0"/>
              <a:t> negara yang </a:t>
            </a:r>
            <a:r>
              <a:rPr dirty="0" err="1"/>
              <a:t>memiliki</a:t>
            </a:r>
            <a:r>
              <a:rPr dirty="0"/>
              <a:t> GDP </a:t>
            </a:r>
            <a:r>
              <a:rPr dirty="0" err="1"/>
              <a:t>perkapita</a:t>
            </a:r>
            <a:r>
              <a:rPr dirty="0"/>
              <a:t> yang </a:t>
            </a:r>
            <a:r>
              <a:rPr dirty="0" err="1"/>
              <a:t>kecil</a:t>
            </a:r>
            <a:r>
              <a:rPr dirty="0"/>
              <a:t> dan</a:t>
            </a:r>
          </a:p>
          <a:p>
            <a:pPr>
              <a:lnSpc>
                <a:spcPts val="3200"/>
              </a:lnSpc>
              <a:defRPr sz="2300" spc="45">
                <a:solidFill>
                  <a:srgbClr val="212423"/>
                </a:solidFill>
                <a:latin typeface="Montserrat"/>
                <a:ea typeface="Montserrat"/>
                <a:cs typeface="Montserrat"/>
                <a:sym typeface="Montserrat"/>
              </a:defRPr>
            </a:pPr>
            <a:r>
              <a:rPr dirty="0" err="1"/>
              <a:t>kematian</a:t>
            </a:r>
            <a:r>
              <a:rPr dirty="0"/>
              <a:t> </a:t>
            </a:r>
            <a:r>
              <a:rPr dirty="0" err="1"/>
              <a:t>anak</a:t>
            </a:r>
            <a:r>
              <a:rPr dirty="0"/>
              <a:t> yang </a:t>
            </a:r>
            <a:r>
              <a:rPr dirty="0" err="1"/>
              <a:t>tinggi</a:t>
            </a:r>
            <a:endParaRPr dirty="0"/>
          </a:p>
          <a:p>
            <a:pPr>
              <a:lnSpc>
                <a:spcPts val="3200"/>
              </a:lnSpc>
              <a:defRPr sz="2300" spc="45">
                <a:solidFill>
                  <a:srgbClr val="212423"/>
                </a:solidFill>
                <a:latin typeface="Montserrat"/>
                <a:ea typeface="Montserrat"/>
                <a:cs typeface="Montserrat"/>
                <a:sym typeface="Montserrat"/>
              </a:defRPr>
            </a:pPr>
            <a:r>
              <a:rPr dirty="0"/>
              <a:t>5.    Hasil </a:t>
            </a:r>
            <a:r>
              <a:rPr dirty="0" err="1"/>
              <a:t>dari</a:t>
            </a:r>
            <a:r>
              <a:rPr dirty="0"/>
              <a:t> clustering </a:t>
            </a:r>
            <a:r>
              <a:rPr dirty="0" err="1"/>
              <a:t>menunjukkan</a:t>
            </a:r>
            <a:r>
              <a:rPr dirty="0"/>
              <a:t>, negara yang </a:t>
            </a:r>
            <a:r>
              <a:rPr dirty="0" err="1"/>
              <a:t>layak</a:t>
            </a:r>
            <a:r>
              <a:rPr dirty="0"/>
              <a:t> </a:t>
            </a:r>
            <a:r>
              <a:rPr dirty="0" err="1"/>
              <a:t>diberikan</a:t>
            </a:r>
            <a:endParaRPr dirty="0"/>
          </a:p>
          <a:p>
            <a:pPr>
              <a:lnSpc>
                <a:spcPts val="3200"/>
              </a:lnSpc>
              <a:defRPr sz="2300" spc="45">
                <a:solidFill>
                  <a:srgbClr val="212423"/>
                </a:solidFill>
                <a:latin typeface="Montserrat"/>
                <a:ea typeface="Montserrat"/>
                <a:cs typeface="Montserrat"/>
                <a:sym typeface="Montserrat"/>
              </a:defRPr>
            </a:pPr>
            <a:r>
              <a:rPr dirty="0" err="1"/>
              <a:t>bantuan</a:t>
            </a:r>
            <a:r>
              <a:rPr dirty="0"/>
              <a:t> </a:t>
            </a:r>
            <a:r>
              <a:rPr dirty="0" err="1"/>
              <a:t>adalah</a:t>
            </a:r>
            <a:r>
              <a:rPr dirty="0"/>
              <a:t> negara yang </a:t>
            </a:r>
            <a:r>
              <a:rPr dirty="0" err="1"/>
              <a:t>memiliki</a:t>
            </a:r>
            <a:r>
              <a:rPr dirty="0"/>
              <a:t> </a:t>
            </a:r>
            <a:r>
              <a:rPr dirty="0" err="1"/>
              <a:t>harapan</a:t>
            </a:r>
            <a:r>
              <a:rPr dirty="0"/>
              <a:t> </a:t>
            </a:r>
            <a:r>
              <a:rPr dirty="0" err="1"/>
              <a:t>hidup</a:t>
            </a:r>
            <a:r>
              <a:rPr dirty="0"/>
              <a:t> yang </a:t>
            </a:r>
            <a:r>
              <a:rPr dirty="0" err="1"/>
              <a:t>rendah</a:t>
            </a:r>
            <a:r>
              <a:rPr dirty="0"/>
              <a:t> dan</a:t>
            </a:r>
          </a:p>
          <a:p>
            <a:pPr>
              <a:lnSpc>
                <a:spcPts val="3200"/>
              </a:lnSpc>
              <a:defRPr sz="2300" spc="45">
                <a:solidFill>
                  <a:srgbClr val="212423"/>
                </a:solidFill>
                <a:latin typeface="Montserrat"/>
                <a:ea typeface="Montserrat"/>
                <a:cs typeface="Montserrat"/>
                <a:sym typeface="Montserrat"/>
              </a:defRPr>
            </a:pPr>
            <a:r>
              <a:rPr dirty="0" err="1"/>
              <a:t>kematian</a:t>
            </a:r>
            <a:r>
              <a:rPr dirty="0"/>
              <a:t> </a:t>
            </a:r>
            <a:r>
              <a:rPr dirty="0" err="1"/>
              <a:t>anak</a:t>
            </a:r>
            <a:r>
              <a:rPr dirty="0"/>
              <a:t> yang </a:t>
            </a:r>
            <a:r>
              <a:rPr dirty="0" err="1"/>
              <a:t>tinggi</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5684"/>
        </a:solidFill>
        <a:effectLst/>
      </p:bgPr>
    </p:bg>
    <p:spTree>
      <p:nvGrpSpPr>
        <p:cNvPr id="1" name=""/>
        <p:cNvGrpSpPr/>
        <p:nvPr/>
      </p:nvGrpSpPr>
      <p:grpSpPr>
        <a:xfrm>
          <a:off x="0" y="0"/>
          <a:ext cx="0" cy="0"/>
          <a:chOff x="0" y="0"/>
          <a:chExt cx="0" cy="0"/>
        </a:xfrm>
      </p:grpSpPr>
      <p:sp>
        <p:nvSpPr>
          <p:cNvPr id="115" name="AutoShape 2"/>
          <p:cNvSpPr/>
          <p:nvPr/>
        </p:nvSpPr>
        <p:spPr>
          <a:xfrm rot="19846794">
            <a:off x="-1113305" y="4354355"/>
            <a:ext cx="25783494" cy="9586164"/>
          </a:xfrm>
          <a:prstGeom prst="rect">
            <a:avLst/>
          </a:prstGeom>
          <a:solidFill>
            <a:srgbClr val="F4F4F4">
              <a:alpha val="4706"/>
            </a:srgbClr>
          </a:solidFill>
          <a:ln w="12700">
            <a:miter lim="400000"/>
          </a:ln>
        </p:spPr>
        <p:txBody>
          <a:bodyPr lIns="45719" rIns="45719"/>
          <a:lstStyle/>
          <a:p>
            <a:endParaRPr/>
          </a:p>
        </p:txBody>
      </p:sp>
      <p:sp>
        <p:nvSpPr>
          <p:cNvPr id="116" name="Freeform 3"/>
          <p:cNvSpPr/>
          <p:nvPr/>
        </p:nvSpPr>
        <p:spPr>
          <a:xfrm flipH="1">
            <a:off x="6305563" y="-995511"/>
            <a:ext cx="12278020" cy="12278022"/>
          </a:xfrm>
          <a:prstGeom prst="rect">
            <a:avLst/>
          </a:prstGeom>
          <a:blipFill>
            <a:blip r:embed="rId2"/>
            <a:stretch>
              <a:fillRect/>
            </a:stretch>
          </a:blipFill>
          <a:ln w="12700">
            <a:miter lim="400000"/>
          </a:ln>
        </p:spPr>
        <p:txBody>
          <a:bodyPr lIns="45719" rIns="45719"/>
          <a:lstStyle/>
          <a:p>
            <a:endParaRPr/>
          </a:p>
        </p:txBody>
      </p:sp>
      <p:sp>
        <p:nvSpPr>
          <p:cNvPr id="117" name="AutoShape 4"/>
          <p:cNvSpPr/>
          <p:nvPr/>
        </p:nvSpPr>
        <p:spPr>
          <a:xfrm>
            <a:off x="1028700" y="3703456"/>
            <a:ext cx="16230600" cy="5554844"/>
          </a:xfrm>
          <a:prstGeom prst="rect">
            <a:avLst/>
          </a:prstGeom>
          <a:solidFill>
            <a:srgbClr val="082953"/>
          </a:solidFill>
          <a:ln w="12700">
            <a:miter lim="400000"/>
          </a:ln>
        </p:spPr>
        <p:txBody>
          <a:bodyPr lIns="45719" rIns="45719"/>
          <a:lstStyle/>
          <a:p>
            <a:endParaRPr/>
          </a:p>
        </p:txBody>
      </p:sp>
      <p:sp>
        <p:nvSpPr>
          <p:cNvPr id="118" name="Freeform 6"/>
          <p:cNvSpPr/>
          <p:nvPr/>
        </p:nvSpPr>
        <p:spPr>
          <a:xfrm>
            <a:off x="9639178" y="-203861"/>
            <a:ext cx="8944404" cy="10694589"/>
          </a:xfrm>
          <a:custGeom>
            <a:avLst/>
            <a:gdLst/>
            <a:ahLst/>
            <a:cxnLst>
              <a:cxn ang="0">
                <a:pos x="wd2" y="hd2"/>
              </a:cxn>
              <a:cxn ang="5400000">
                <a:pos x="wd2" y="hd2"/>
              </a:cxn>
              <a:cxn ang="10800000">
                <a:pos x="wd2" y="hd2"/>
              </a:cxn>
              <a:cxn ang="16200000">
                <a:pos x="wd2" y="hd2"/>
              </a:cxn>
            </a:cxnLst>
            <a:rect l="0" t="0" r="r" b="b"/>
            <a:pathLst>
              <a:path w="21593" h="21600" extrusionOk="0">
                <a:moveTo>
                  <a:pt x="21593" y="21526"/>
                </a:moveTo>
                <a:cubicBezTo>
                  <a:pt x="21593" y="21595"/>
                  <a:pt x="21566" y="21600"/>
                  <a:pt x="21496" y="21600"/>
                </a:cubicBezTo>
                <a:cubicBezTo>
                  <a:pt x="14332" y="21599"/>
                  <a:pt x="7168" y="21599"/>
                  <a:pt x="3" y="21599"/>
                </a:cubicBezTo>
                <a:cubicBezTo>
                  <a:pt x="-7" y="21570"/>
                  <a:pt x="9" y="21543"/>
                  <a:pt x="16" y="21516"/>
                </a:cubicBezTo>
                <a:cubicBezTo>
                  <a:pt x="331" y="20337"/>
                  <a:pt x="646" y="19158"/>
                  <a:pt x="962" y="17979"/>
                </a:cubicBezTo>
                <a:cubicBezTo>
                  <a:pt x="1413" y="16298"/>
                  <a:pt x="1864" y="14618"/>
                  <a:pt x="2314" y="12937"/>
                </a:cubicBezTo>
                <a:cubicBezTo>
                  <a:pt x="2870" y="10861"/>
                  <a:pt x="3425" y="8785"/>
                  <a:pt x="3980" y="6710"/>
                </a:cubicBezTo>
                <a:cubicBezTo>
                  <a:pt x="4545" y="4601"/>
                  <a:pt x="5110" y="2493"/>
                  <a:pt x="5676" y="385"/>
                </a:cubicBezTo>
                <a:cubicBezTo>
                  <a:pt x="5710" y="257"/>
                  <a:pt x="5732" y="125"/>
                  <a:pt x="5788" y="1"/>
                </a:cubicBezTo>
                <a:cubicBezTo>
                  <a:pt x="11024" y="1"/>
                  <a:pt x="16261" y="1"/>
                  <a:pt x="21497" y="0"/>
                </a:cubicBezTo>
                <a:cubicBezTo>
                  <a:pt x="21568" y="0"/>
                  <a:pt x="21592" y="7"/>
                  <a:pt x="21592" y="75"/>
                </a:cubicBezTo>
                <a:cubicBezTo>
                  <a:pt x="21590" y="7225"/>
                  <a:pt x="21590" y="14376"/>
                  <a:pt x="21593" y="21526"/>
                </a:cubicBezTo>
                <a:close/>
              </a:path>
            </a:pathLst>
          </a:custGeom>
          <a:blipFill>
            <a:blip r:embed="rId3"/>
            <a:stretch>
              <a:fillRect/>
            </a:stretch>
          </a:blipFill>
          <a:ln w="12700">
            <a:miter lim="400000"/>
          </a:ln>
        </p:spPr>
        <p:txBody>
          <a:bodyPr lIns="45719" rIns="45719"/>
          <a:lstStyle/>
          <a:p>
            <a:endParaRPr/>
          </a:p>
        </p:txBody>
      </p:sp>
      <p:sp>
        <p:nvSpPr>
          <p:cNvPr id="119" name="TextBox 7"/>
          <p:cNvSpPr txBox="1"/>
          <p:nvPr/>
        </p:nvSpPr>
        <p:spPr>
          <a:xfrm>
            <a:off x="1028699" y="1538891"/>
            <a:ext cx="6692002" cy="1549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6000"/>
              </a:lnSpc>
              <a:defRPr sz="6100" spc="-362">
                <a:solidFill>
                  <a:srgbClr val="FFFFFF"/>
                </a:solidFill>
                <a:latin typeface="Montserrat Ultra-Bold Italics"/>
                <a:ea typeface="Montserrat Ultra-Bold Italics"/>
                <a:cs typeface="Montserrat Ultra-Bold Italics"/>
                <a:sym typeface="Montserrat Ultra-Bold Italics"/>
              </a:defRPr>
            </a:lvl1pPr>
          </a:lstStyle>
          <a:p>
            <a:r>
              <a:t>PERMASALAHAN DAN TUJUAN</a:t>
            </a:r>
          </a:p>
        </p:txBody>
      </p:sp>
      <p:sp>
        <p:nvSpPr>
          <p:cNvPr id="120" name="TextBox 8"/>
          <p:cNvSpPr txBox="1"/>
          <p:nvPr/>
        </p:nvSpPr>
        <p:spPr>
          <a:xfrm>
            <a:off x="1326922" y="3999615"/>
            <a:ext cx="8667214" cy="35069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4000"/>
              </a:lnSpc>
              <a:defRPr spc="36">
                <a:solidFill>
                  <a:srgbClr val="FFFFFF"/>
                </a:solidFill>
                <a:latin typeface="Montserrat"/>
                <a:ea typeface="Montserrat"/>
                <a:cs typeface="Montserrat"/>
                <a:sym typeface="Montserrat"/>
              </a:defRPr>
            </a:lvl1pPr>
          </a:lstStyle>
          <a:p>
            <a:r>
              <a:t>HELP International telah berhasil mengumpulkan sekitar $ 10 juta. Saat ini, CEO LSM perlu memutuskan bagaimana menggunakan uang ini secara strategis dan efektif. Jadi, CEO harus mengambil keputusan untuk memilih negara yang paling membutuhkan bantuan. Oleh karena itu, perlu untuk mengkategorikan negara menggunakan beberapa faktor sosial ekonomi dan kesehatan yang menentukan perkembangan negara secara keseluruhan. Kemudian kita perlu menyarankan negara mana saja yang paling perlu menjadi fokus CEO. </a:t>
            </a:r>
          </a:p>
        </p:txBody>
      </p:sp>
      <p:sp>
        <p:nvSpPr>
          <p:cNvPr id="121" name="Freeform 9"/>
          <p:cNvSpPr/>
          <p:nvPr/>
        </p:nvSpPr>
        <p:spPr>
          <a:xfrm>
            <a:off x="15476241" y="8956802"/>
            <a:ext cx="1783059" cy="295016"/>
          </a:xfrm>
          <a:prstGeom prst="rect">
            <a:avLst/>
          </a:prstGeom>
          <a:blipFill>
            <a:blip r:embed="rId4"/>
            <a:stretch>
              <a:fillRect/>
            </a:stretch>
          </a:blipFill>
          <a:ln w="12700">
            <a:miter lim="400000"/>
          </a:ln>
        </p:spPr>
        <p:txBody>
          <a:bodyPr lIns="45719" rIns="45719"/>
          <a:lstStyle/>
          <a:p>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92" name="AutoShape 2"/>
          <p:cNvSpPr/>
          <p:nvPr/>
        </p:nvSpPr>
        <p:spPr>
          <a:xfrm rot="19846794">
            <a:off x="-3089299" y="6266729"/>
            <a:ext cx="25783494" cy="9586164"/>
          </a:xfrm>
          <a:prstGeom prst="rect">
            <a:avLst/>
          </a:prstGeom>
          <a:solidFill>
            <a:srgbClr val="545454">
              <a:alpha val="4706"/>
            </a:srgbClr>
          </a:solidFill>
          <a:ln w="12700">
            <a:miter lim="400000"/>
          </a:ln>
        </p:spPr>
        <p:txBody>
          <a:bodyPr lIns="45719" rIns="45719"/>
          <a:lstStyle/>
          <a:p>
            <a:endParaRPr/>
          </a:p>
        </p:txBody>
      </p:sp>
      <p:sp>
        <p:nvSpPr>
          <p:cNvPr id="393" name="AutoShape 3"/>
          <p:cNvSpPr/>
          <p:nvPr/>
        </p:nvSpPr>
        <p:spPr>
          <a:xfrm rot="2700000">
            <a:off x="-2646504" y="9043300"/>
            <a:ext cx="5293009" cy="2487400"/>
          </a:xfrm>
          <a:prstGeom prst="rect">
            <a:avLst/>
          </a:prstGeom>
          <a:solidFill>
            <a:srgbClr val="213559"/>
          </a:solidFill>
          <a:ln w="12700">
            <a:miter lim="400000"/>
          </a:ln>
        </p:spPr>
        <p:txBody>
          <a:bodyPr lIns="45719" rIns="45719"/>
          <a:lstStyle/>
          <a:p>
            <a:endParaRPr/>
          </a:p>
        </p:txBody>
      </p:sp>
      <p:sp>
        <p:nvSpPr>
          <p:cNvPr id="394" name="AutoShape 4"/>
          <p:cNvSpPr/>
          <p:nvPr/>
        </p:nvSpPr>
        <p:spPr>
          <a:xfrm rot="2700000">
            <a:off x="15641496" y="-1243700"/>
            <a:ext cx="5293008" cy="2487400"/>
          </a:xfrm>
          <a:prstGeom prst="rect">
            <a:avLst/>
          </a:prstGeom>
          <a:solidFill>
            <a:srgbClr val="213559"/>
          </a:solidFill>
          <a:ln w="12700">
            <a:miter lim="400000"/>
          </a:ln>
        </p:spPr>
        <p:txBody>
          <a:bodyPr lIns="45719" rIns="45719"/>
          <a:lstStyle/>
          <a:p>
            <a:endParaRPr/>
          </a:p>
        </p:txBody>
      </p:sp>
      <p:sp>
        <p:nvSpPr>
          <p:cNvPr id="395" name="Freeform 5"/>
          <p:cNvSpPr/>
          <p:nvPr/>
        </p:nvSpPr>
        <p:spPr>
          <a:xfrm>
            <a:off x="1751758" y="4537545"/>
            <a:ext cx="13394232" cy="3872335"/>
          </a:xfrm>
          <a:prstGeom prst="rect">
            <a:avLst/>
          </a:prstGeom>
          <a:blipFill>
            <a:blip r:embed="rId2"/>
            <a:stretch>
              <a:fillRect/>
            </a:stretch>
          </a:blipFill>
          <a:ln w="12700">
            <a:miter lim="400000"/>
          </a:ln>
        </p:spPr>
        <p:txBody>
          <a:bodyPr lIns="45719" rIns="45719"/>
          <a:lstStyle/>
          <a:p>
            <a:endParaRPr/>
          </a:p>
        </p:txBody>
      </p:sp>
      <p:sp>
        <p:nvSpPr>
          <p:cNvPr id="396" name="TextBox 6"/>
          <p:cNvSpPr txBox="1"/>
          <p:nvPr/>
        </p:nvSpPr>
        <p:spPr>
          <a:xfrm>
            <a:off x="1028700" y="553729"/>
            <a:ext cx="16538411" cy="2439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700"/>
              </a:lnSpc>
              <a:defRPr sz="6900" spc="-409">
                <a:solidFill>
                  <a:srgbClr val="263F6B"/>
                </a:solidFill>
                <a:latin typeface="Montserrat Ultra-Bold Italics"/>
                <a:ea typeface="Montserrat Ultra-Bold Italics"/>
                <a:cs typeface="Montserrat Ultra-Bold Italics"/>
                <a:sym typeface="Montserrat Ultra-Bold Italics"/>
              </a:defRPr>
            </a:lvl1pPr>
          </a:lstStyle>
          <a:p>
            <a:r>
              <a:t>REKOMENDASI NEGARA PENERIMA BANTUAN</a:t>
            </a:r>
          </a:p>
        </p:txBody>
      </p:sp>
      <p:sp>
        <p:nvSpPr>
          <p:cNvPr id="397" name="TextBox 7"/>
          <p:cNvSpPr txBox="1"/>
          <p:nvPr/>
        </p:nvSpPr>
        <p:spPr>
          <a:xfrm>
            <a:off x="1751758" y="2299197"/>
            <a:ext cx="15348547" cy="1205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300" spc="45">
                <a:solidFill>
                  <a:srgbClr val="212423"/>
                </a:solidFill>
                <a:latin typeface="Montserrat"/>
                <a:ea typeface="Montserrat"/>
                <a:cs typeface="Montserrat"/>
                <a:sym typeface="Montserrat"/>
              </a:defRPr>
            </a:lvl1pPr>
          </a:lstStyle>
          <a:p>
            <a:r>
              <a:rPr dirty="0"/>
              <a:t>Setelah Clustering, data negara </a:t>
            </a:r>
            <a:r>
              <a:rPr dirty="0" err="1"/>
              <a:t>telah</a:t>
            </a:r>
            <a:r>
              <a:rPr dirty="0"/>
              <a:t> </a:t>
            </a:r>
            <a:r>
              <a:rPr dirty="0" err="1"/>
              <a:t>dikelompokkan</a:t>
            </a:r>
            <a:r>
              <a:rPr dirty="0"/>
              <a:t> dan negara </a:t>
            </a:r>
            <a:r>
              <a:rPr dirty="0" err="1"/>
              <a:t>disortir</a:t>
            </a:r>
            <a:r>
              <a:rPr dirty="0"/>
              <a:t> </a:t>
            </a:r>
            <a:r>
              <a:rPr dirty="0" err="1"/>
              <a:t>berdasarkan</a:t>
            </a:r>
            <a:r>
              <a:rPr dirty="0"/>
              <a:t> GDP </a:t>
            </a:r>
            <a:r>
              <a:rPr dirty="0" err="1"/>
              <a:t>perkapita</a:t>
            </a:r>
            <a:r>
              <a:rPr dirty="0"/>
              <a:t> </a:t>
            </a:r>
            <a:r>
              <a:rPr dirty="0" err="1"/>
              <a:t>terendah</a:t>
            </a:r>
            <a:r>
              <a:rPr dirty="0"/>
              <a:t> </a:t>
            </a:r>
            <a:r>
              <a:rPr dirty="0" err="1"/>
              <a:t>atau</a:t>
            </a:r>
            <a:r>
              <a:rPr dirty="0"/>
              <a:t> </a:t>
            </a:r>
            <a:r>
              <a:rPr dirty="0" err="1"/>
              <a:t>kematian</a:t>
            </a:r>
            <a:r>
              <a:rPr dirty="0"/>
              <a:t> </a:t>
            </a:r>
            <a:r>
              <a:rPr dirty="0" err="1"/>
              <a:t>anak</a:t>
            </a:r>
            <a:r>
              <a:rPr dirty="0"/>
              <a:t> yang </a:t>
            </a:r>
            <a:r>
              <a:rPr dirty="0" err="1"/>
              <a:t>tinggi</a:t>
            </a:r>
            <a:r>
              <a:rPr lang="en-US" dirty="0"/>
              <a:t>.</a:t>
            </a:r>
            <a:r>
              <a:rPr dirty="0"/>
              <a:t> dan </a:t>
            </a:r>
            <a:r>
              <a:rPr dirty="0" err="1"/>
              <a:t>dapat</a:t>
            </a:r>
            <a:r>
              <a:rPr dirty="0"/>
              <a:t> </a:t>
            </a:r>
            <a:r>
              <a:rPr dirty="0" err="1"/>
              <a:t>menjadi</a:t>
            </a:r>
            <a:r>
              <a:rPr dirty="0"/>
              <a:t> </a:t>
            </a:r>
            <a:r>
              <a:rPr dirty="0" err="1"/>
              <a:t>rekomendasi</a:t>
            </a:r>
            <a:r>
              <a:rPr dirty="0"/>
              <a:t> negara yang </a:t>
            </a:r>
            <a:r>
              <a:rPr dirty="0" err="1"/>
              <a:t>dibantu</a:t>
            </a:r>
            <a:r>
              <a:rPr dirty="0"/>
              <a:t> oleh HELP International.</a:t>
            </a:r>
          </a:p>
        </p:txBody>
      </p:sp>
      <p:sp>
        <p:nvSpPr>
          <p:cNvPr id="398" name="TextBox 8"/>
          <p:cNvSpPr txBox="1"/>
          <p:nvPr/>
        </p:nvSpPr>
        <p:spPr>
          <a:xfrm>
            <a:off x="1751758" y="3595839"/>
            <a:ext cx="15348547" cy="7986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300" spc="45">
                <a:solidFill>
                  <a:srgbClr val="212423"/>
                </a:solidFill>
                <a:latin typeface="Montserrat"/>
                <a:ea typeface="Montserrat"/>
                <a:cs typeface="Montserrat"/>
                <a:sym typeface="Montserrat"/>
              </a:defRPr>
            </a:lvl1pPr>
          </a:lstStyle>
          <a:p>
            <a:r>
              <a:t>a. Rekomendasi 10 negara berdasarkan GDP terendah karena ekonomi yang kurang baik dan mungkin dapat memengaruhi bidang Kesehatan.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00" name="AutoShape 2"/>
          <p:cNvSpPr/>
          <p:nvPr/>
        </p:nvSpPr>
        <p:spPr>
          <a:xfrm rot="19846794">
            <a:off x="-3089299" y="6266729"/>
            <a:ext cx="25783494" cy="9586164"/>
          </a:xfrm>
          <a:prstGeom prst="rect">
            <a:avLst/>
          </a:prstGeom>
          <a:solidFill>
            <a:srgbClr val="545454">
              <a:alpha val="4706"/>
            </a:srgbClr>
          </a:solidFill>
          <a:ln w="12700">
            <a:miter lim="400000"/>
          </a:ln>
        </p:spPr>
        <p:txBody>
          <a:bodyPr lIns="45719" rIns="45719"/>
          <a:lstStyle/>
          <a:p>
            <a:endParaRPr/>
          </a:p>
        </p:txBody>
      </p:sp>
      <p:sp>
        <p:nvSpPr>
          <p:cNvPr id="401" name="AutoShape 3"/>
          <p:cNvSpPr/>
          <p:nvPr/>
        </p:nvSpPr>
        <p:spPr>
          <a:xfrm rot="2700000">
            <a:off x="-2646504" y="9043300"/>
            <a:ext cx="5293009" cy="2487400"/>
          </a:xfrm>
          <a:prstGeom prst="rect">
            <a:avLst/>
          </a:prstGeom>
          <a:solidFill>
            <a:srgbClr val="213559"/>
          </a:solidFill>
          <a:ln w="12700">
            <a:miter lim="400000"/>
          </a:ln>
        </p:spPr>
        <p:txBody>
          <a:bodyPr lIns="45719" rIns="45719"/>
          <a:lstStyle/>
          <a:p>
            <a:endParaRPr/>
          </a:p>
        </p:txBody>
      </p:sp>
      <p:sp>
        <p:nvSpPr>
          <p:cNvPr id="402" name="AutoShape 4"/>
          <p:cNvSpPr/>
          <p:nvPr/>
        </p:nvSpPr>
        <p:spPr>
          <a:xfrm rot="2700000">
            <a:off x="15641496" y="-1243700"/>
            <a:ext cx="5293008" cy="2487400"/>
          </a:xfrm>
          <a:prstGeom prst="rect">
            <a:avLst/>
          </a:prstGeom>
          <a:solidFill>
            <a:srgbClr val="213559"/>
          </a:solidFill>
          <a:ln w="12700">
            <a:miter lim="400000"/>
          </a:ln>
        </p:spPr>
        <p:txBody>
          <a:bodyPr lIns="45719" rIns="45719"/>
          <a:lstStyle/>
          <a:p>
            <a:endParaRPr/>
          </a:p>
        </p:txBody>
      </p:sp>
      <p:sp>
        <p:nvSpPr>
          <p:cNvPr id="403" name="Freeform 5"/>
          <p:cNvSpPr/>
          <p:nvPr/>
        </p:nvSpPr>
        <p:spPr>
          <a:xfrm>
            <a:off x="1751759" y="3404689"/>
            <a:ext cx="13330782" cy="3893719"/>
          </a:xfrm>
          <a:prstGeom prst="rect">
            <a:avLst/>
          </a:prstGeom>
          <a:blipFill>
            <a:blip r:embed="rId2"/>
            <a:stretch>
              <a:fillRect/>
            </a:stretch>
          </a:blipFill>
          <a:ln w="12700">
            <a:miter lim="400000"/>
          </a:ln>
        </p:spPr>
        <p:txBody>
          <a:bodyPr lIns="45719" rIns="45719"/>
          <a:lstStyle/>
          <a:p>
            <a:endParaRPr/>
          </a:p>
        </p:txBody>
      </p:sp>
      <p:sp>
        <p:nvSpPr>
          <p:cNvPr id="404" name="TextBox 6"/>
          <p:cNvSpPr txBox="1"/>
          <p:nvPr/>
        </p:nvSpPr>
        <p:spPr>
          <a:xfrm>
            <a:off x="1028700" y="553729"/>
            <a:ext cx="16538411" cy="24396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700"/>
              </a:lnSpc>
              <a:defRPr sz="6900" spc="-409">
                <a:solidFill>
                  <a:srgbClr val="263F6B"/>
                </a:solidFill>
                <a:latin typeface="Montserrat Ultra-Bold Italics"/>
                <a:ea typeface="Montserrat Ultra-Bold Italics"/>
                <a:cs typeface="Montserrat Ultra-Bold Italics"/>
                <a:sym typeface="Montserrat Ultra-Bold Italics"/>
              </a:defRPr>
            </a:lvl1pPr>
          </a:lstStyle>
          <a:p>
            <a:r>
              <a:t>REKOMENDASI NEGARA PENERIMA BANTUAN</a:t>
            </a:r>
          </a:p>
        </p:txBody>
      </p:sp>
      <p:sp>
        <p:nvSpPr>
          <p:cNvPr id="405" name="TextBox 7"/>
          <p:cNvSpPr txBox="1"/>
          <p:nvPr/>
        </p:nvSpPr>
        <p:spPr>
          <a:xfrm>
            <a:off x="1751758" y="2377581"/>
            <a:ext cx="15348547" cy="7986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200"/>
              </a:lnSpc>
              <a:defRPr sz="2300" spc="45">
                <a:solidFill>
                  <a:srgbClr val="212423"/>
                </a:solidFill>
                <a:latin typeface="Montserrat"/>
                <a:ea typeface="Montserrat"/>
                <a:cs typeface="Montserrat"/>
                <a:sym typeface="Montserrat"/>
              </a:defRPr>
            </a:lvl1pPr>
          </a:lstStyle>
          <a:p>
            <a:r>
              <a:t>b. Rekomendasi 10 negara berdasarkan kematian anak yang tinggi karena bidang Kesehatan yang kurang baik maupun karena ekonomi kurang baik.</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3" name="AutoShape 2"/>
          <p:cNvSpPr/>
          <p:nvPr/>
        </p:nvSpPr>
        <p:spPr>
          <a:xfrm rot="19846794">
            <a:off x="-1100237" y="4576503"/>
            <a:ext cx="25783494" cy="9586164"/>
          </a:xfrm>
          <a:prstGeom prst="rect">
            <a:avLst/>
          </a:prstGeom>
          <a:solidFill>
            <a:srgbClr val="545454">
              <a:alpha val="4706"/>
            </a:srgbClr>
          </a:solidFill>
          <a:ln w="12700">
            <a:miter lim="400000"/>
          </a:ln>
        </p:spPr>
        <p:txBody>
          <a:bodyPr lIns="45719" rIns="45719"/>
          <a:lstStyle/>
          <a:p>
            <a:endParaRPr/>
          </a:p>
        </p:txBody>
      </p:sp>
      <p:sp>
        <p:nvSpPr>
          <p:cNvPr id="124" name="Freeform 3"/>
          <p:cNvSpPr/>
          <p:nvPr/>
        </p:nvSpPr>
        <p:spPr>
          <a:xfrm>
            <a:off x="1297214" y="-726996"/>
            <a:ext cx="11740992" cy="11740992"/>
          </a:xfrm>
          <a:prstGeom prst="rect">
            <a:avLst/>
          </a:prstGeom>
          <a:blipFill>
            <a:blip r:embed="rId2"/>
            <a:stretch>
              <a:fillRect/>
            </a:stretch>
          </a:blipFill>
          <a:ln w="12700">
            <a:miter lim="400000"/>
          </a:ln>
        </p:spPr>
        <p:txBody>
          <a:bodyPr lIns="45719" rIns="45719"/>
          <a:lstStyle/>
          <a:p>
            <a:endParaRPr/>
          </a:p>
        </p:txBody>
      </p:sp>
      <p:sp>
        <p:nvSpPr>
          <p:cNvPr id="125" name="AutoShape 4"/>
          <p:cNvSpPr/>
          <p:nvPr/>
        </p:nvSpPr>
        <p:spPr>
          <a:xfrm>
            <a:off x="1028700" y="615601"/>
            <a:ext cx="16230600" cy="9055797"/>
          </a:xfrm>
          <a:prstGeom prst="rect">
            <a:avLst/>
          </a:prstGeom>
          <a:solidFill>
            <a:srgbClr val="213559"/>
          </a:solidFill>
          <a:ln w="12700">
            <a:miter lim="400000"/>
          </a:ln>
        </p:spPr>
        <p:txBody>
          <a:bodyPr lIns="45719" rIns="45719"/>
          <a:lstStyle/>
          <a:p>
            <a:endParaRPr/>
          </a:p>
        </p:txBody>
      </p:sp>
      <p:pic>
        <p:nvPicPr>
          <p:cNvPr id="126" name="Picture 6" descr="Picture 6"/>
          <p:cNvPicPr>
            <a:picLocks noChangeAspect="1"/>
          </p:cNvPicPr>
          <p:nvPr/>
        </p:nvPicPr>
        <p:blipFill>
          <a:blip r:embed="rId3"/>
          <a:srcRect l="20538" r="27178"/>
          <a:stretch>
            <a:fillRect/>
          </a:stretch>
        </p:blipFill>
        <p:spPr>
          <a:xfrm>
            <a:off x="-330479" y="-247859"/>
            <a:ext cx="8456256" cy="10782718"/>
          </a:xfrm>
          <a:prstGeom prst="rect">
            <a:avLst/>
          </a:prstGeom>
          <a:ln w="12700">
            <a:miter lim="400000"/>
          </a:ln>
        </p:spPr>
      </p:pic>
      <p:sp>
        <p:nvSpPr>
          <p:cNvPr id="127" name="TextBox 7"/>
          <p:cNvSpPr txBox="1"/>
          <p:nvPr/>
        </p:nvSpPr>
        <p:spPr>
          <a:xfrm>
            <a:off x="9144000" y="1454271"/>
            <a:ext cx="6705973" cy="1734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lnSpc>
                <a:spcPts val="4500"/>
              </a:lnSpc>
              <a:defRPr sz="4600" spc="-276">
                <a:solidFill>
                  <a:srgbClr val="FFFFFF"/>
                </a:solidFill>
                <a:latin typeface="Montserrat Ultra-Bold Italics"/>
                <a:ea typeface="Montserrat Ultra-Bold Italics"/>
                <a:cs typeface="Montserrat Ultra-Bold Italics"/>
                <a:sym typeface="Montserrat Ultra-Bold Italics"/>
              </a:defRPr>
            </a:pPr>
            <a:r>
              <a:t>READING </a:t>
            </a:r>
          </a:p>
          <a:p>
            <a:pPr algn="just">
              <a:lnSpc>
                <a:spcPts val="4500"/>
              </a:lnSpc>
              <a:defRPr sz="4600" spc="-276">
                <a:solidFill>
                  <a:srgbClr val="FFFFFF"/>
                </a:solidFill>
                <a:latin typeface="Montserrat Ultra-Bold Italics"/>
                <a:ea typeface="Montserrat Ultra-Bold Italics"/>
                <a:cs typeface="Montserrat Ultra-Bold Italics"/>
                <a:sym typeface="Montserrat Ultra-Bold Italics"/>
              </a:defRPr>
            </a:pPr>
            <a:r>
              <a:t>AND UNDERSTANDING DATA </a:t>
            </a:r>
          </a:p>
        </p:txBody>
      </p:sp>
      <p:sp>
        <p:nvSpPr>
          <p:cNvPr id="128" name="TextBox 8"/>
          <p:cNvSpPr txBox="1"/>
          <p:nvPr/>
        </p:nvSpPr>
        <p:spPr>
          <a:xfrm>
            <a:off x="9175915" y="3213823"/>
            <a:ext cx="6280438" cy="10601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ts val="2100"/>
              </a:lnSpc>
              <a:defRPr sz="1600" spc="33">
                <a:solidFill>
                  <a:srgbClr val="FFFFFF"/>
                </a:solidFill>
                <a:latin typeface="Montserrat Ultra-Bold"/>
                <a:ea typeface="Montserrat Ultra-Bold"/>
                <a:cs typeface="Montserrat Ultra-Bold"/>
                <a:sym typeface="Montserrat Ultra-Bold"/>
              </a:defRPr>
            </a:lvl1pPr>
          </a:lstStyle>
          <a:p>
            <a:r>
              <a:t>dataset Data_Negara_HELP.csv yang berisi tentang data-data negara yang telah dikumpulkan oleh perusahaan Help International. Pada dataset ini terdapat beberapa kolom feature, yaitu :</a:t>
            </a:r>
          </a:p>
        </p:txBody>
      </p:sp>
      <p:sp>
        <p:nvSpPr>
          <p:cNvPr id="129" name="TextBox 9"/>
          <p:cNvSpPr txBox="1"/>
          <p:nvPr/>
        </p:nvSpPr>
        <p:spPr>
          <a:xfrm>
            <a:off x="9063570" y="4464386"/>
            <a:ext cx="7201536" cy="4533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country : Nama negara</a:t>
            </a:r>
          </a:p>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child_mort: Kematian anak di bawah usia 5 tahun per 1000 kelahiran</a:t>
            </a:r>
          </a:p>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exports : Ekspor barang dan jasa perkapita</a:t>
            </a:r>
          </a:p>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health: Total pengeluaran kesehatan perkapita</a:t>
            </a:r>
          </a:p>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imports: Impor barang dan jasa perkapita</a:t>
            </a:r>
          </a:p>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income: Penghasilan bersih perorang</a:t>
            </a:r>
          </a:p>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inflation: Pengukuran tingkat pertumbuhan tahunan dari Total GDP</a:t>
            </a:r>
          </a:p>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life_expec: Jumlah tahun rata-rata seorang anak yang baru lahirakan hidup jika pola kematian saat ini tetap sama</a:t>
            </a:r>
          </a:p>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total_fer: Jumlah anak yang akan lahir dari setiap wanita jikatingkat kesuburan usia saat ini tetap sama</a:t>
            </a:r>
          </a:p>
          <a:p>
            <a:pPr marL="293292" lvl="1" indent="-146646">
              <a:lnSpc>
                <a:spcPts val="3000"/>
              </a:lnSpc>
              <a:buSzPct val="100000"/>
              <a:buFont typeface="Arial"/>
              <a:buChar char="•"/>
              <a:defRPr sz="1300" spc="27">
                <a:solidFill>
                  <a:srgbClr val="FFFFFF"/>
                </a:solidFill>
                <a:latin typeface="Montserrat"/>
                <a:ea typeface="Montserrat"/>
                <a:cs typeface="Montserrat"/>
                <a:sym typeface="Montserrat"/>
              </a:defRPr>
            </a:pPr>
            <a:r>
              <a:t>gdpp: GDP per kapita. Dihitung sebagai Total GDP dibagi dengan total populasi.</a:t>
            </a:r>
          </a:p>
        </p:txBody>
      </p:sp>
      <p:sp>
        <p:nvSpPr>
          <p:cNvPr id="130" name="Freeform 10"/>
          <p:cNvSpPr/>
          <p:nvPr/>
        </p:nvSpPr>
        <p:spPr>
          <a:xfrm>
            <a:off x="15071134" y="1054481"/>
            <a:ext cx="1783059" cy="295016"/>
          </a:xfrm>
          <a:prstGeom prst="rect">
            <a:avLst/>
          </a:prstGeom>
          <a:blipFill>
            <a:blip r:embed="rId4"/>
            <a:stretch>
              <a:fillRect/>
            </a:stretch>
          </a:blipFill>
          <a:ln w="12700">
            <a:miter lim="400000"/>
          </a:ln>
        </p:spPr>
        <p:txBody>
          <a:bodyPr lIns="45719" rIns="45719"/>
          <a:lstStyle/>
          <a:p>
            <a:endParaRPr/>
          </a:p>
        </p:txBody>
      </p:sp>
      <p:sp>
        <p:nvSpPr>
          <p:cNvPr id="131" name="AutoShape 11"/>
          <p:cNvSpPr/>
          <p:nvPr/>
        </p:nvSpPr>
        <p:spPr>
          <a:xfrm flipV="1">
            <a:off x="16264471" y="2131053"/>
            <a:ext cx="1" cy="6492241"/>
          </a:xfrm>
          <a:prstGeom prst="line">
            <a:avLst/>
          </a:prstGeom>
          <a:ln cap="rnd">
            <a:solidFill>
              <a:srgbClr val="FFFFFF"/>
            </a:solidFill>
          </a:ln>
        </p:spPr>
        <p:txBody>
          <a:bodyPr lIns="45719" rIns="45719"/>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33" name="AutoShape 2"/>
          <p:cNvSpPr/>
          <p:nvPr/>
        </p:nvSpPr>
        <p:spPr>
          <a:xfrm rot="19846794">
            <a:off x="-3089299" y="6266729"/>
            <a:ext cx="25783494" cy="9586164"/>
          </a:xfrm>
          <a:prstGeom prst="rect">
            <a:avLst/>
          </a:prstGeom>
          <a:solidFill>
            <a:srgbClr val="545454">
              <a:alpha val="4706"/>
            </a:srgbClr>
          </a:solidFill>
          <a:ln w="12700">
            <a:miter lim="400000"/>
          </a:ln>
        </p:spPr>
        <p:txBody>
          <a:bodyPr lIns="45719" rIns="45719"/>
          <a:lstStyle/>
          <a:p>
            <a:endParaRPr/>
          </a:p>
        </p:txBody>
      </p:sp>
      <p:sp>
        <p:nvSpPr>
          <p:cNvPr id="134" name="AutoShape 3"/>
          <p:cNvSpPr/>
          <p:nvPr/>
        </p:nvSpPr>
        <p:spPr>
          <a:xfrm rot="2700000">
            <a:off x="-2646504" y="9043300"/>
            <a:ext cx="5293009" cy="2487400"/>
          </a:xfrm>
          <a:prstGeom prst="rect">
            <a:avLst/>
          </a:prstGeom>
          <a:solidFill>
            <a:srgbClr val="213559"/>
          </a:solidFill>
          <a:ln w="12700">
            <a:miter lim="400000"/>
          </a:ln>
        </p:spPr>
        <p:txBody>
          <a:bodyPr lIns="45719" rIns="45719"/>
          <a:lstStyle/>
          <a:p>
            <a:endParaRPr/>
          </a:p>
        </p:txBody>
      </p:sp>
      <p:sp>
        <p:nvSpPr>
          <p:cNvPr id="135" name="AutoShape 4"/>
          <p:cNvSpPr/>
          <p:nvPr/>
        </p:nvSpPr>
        <p:spPr>
          <a:xfrm rot="2700000">
            <a:off x="15641496" y="-1243700"/>
            <a:ext cx="5293008" cy="2487400"/>
          </a:xfrm>
          <a:prstGeom prst="rect">
            <a:avLst/>
          </a:prstGeom>
          <a:solidFill>
            <a:srgbClr val="213559"/>
          </a:solidFill>
          <a:ln w="12700">
            <a:miter lim="400000"/>
          </a:ln>
        </p:spPr>
        <p:txBody>
          <a:bodyPr lIns="45719" rIns="45719"/>
          <a:lstStyle/>
          <a:p>
            <a:endParaRPr/>
          </a:p>
        </p:txBody>
      </p:sp>
      <p:sp>
        <p:nvSpPr>
          <p:cNvPr id="136" name="Freeform 6"/>
          <p:cNvSpPr/>
          <p:nvPr/>
        </p:nvSpPr>
        <p:spPr>
          <a:xfrm>
            <a:off x="-2515297" y="1087324"/>
            <a:ext cx="8253465"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137" name="Freeform 8"/>
          <p:cNvSpPr/>
          <p:nvPr/>
        </p:nvSpPr>
        <p:spPr>
          <a:xfrm>
            <a:off x="12549833" y="1026732"/>
            <a:ext cx="8253464"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138" name="Freeform 9"/>
          <p:cNvSpPr/>
          <p:nvPr/>
        </p:nvSpPr>
        <p:spPr>
          <a:xfrm>
            <a:off x="10447990" y="3768661"/>
            <a:ext cx="7300664" cy="5678294"/>
          </a:xfrm>
          <a:prstGeom prst="rect">
            <a:avLst/>
          </a:prstGeom>
          <a:blipFill>
            <a:blip r:embed="rId2"/>
            <a:stretch>
              <a:fillRect/>
            </a:stretch>
          </a:blipFill>
          <a:ln w="12700">
            <a:miter lim="400000"/>
          </a:ln>
        </p:spPr>
        <p:txBody>
          <a:bodyPr lIns="45719" rIns="45719"/>
          <a:lstStyle/>
          <a:p>
            <a:endParaRPr/>
          </a:p>
        </p:txBody>
      </p:sp>
      <p:sp>
        <p:nvSpPr>
          <p:cNvPr id="139" name="TextBox 10"/>
          <p:cNvSpPr txBox="1"/>
          <p:nvPr/>
        </p:nvSpPr>
        <p:spPr>
          <a:xfrm>
            <a:off x="6176317" y="1258774"/>
            <a:ext cx="5935367" cy="1052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8000"/>
              </a:lnSpc>
              <a:defRPr sz="8200" spc="-485">
                <a:solidFill>
                  <a:srgbClr val="263F6B"/>
                </a:solidFill>
                <a:latin typeface="Montserrat Ultra-Bold Italics"/>
                <a:ea typeface="Montserrat Ultra-Bold Italics"/>
                <a:cs typeface="Montserrat Ultra-Bold Italics"/>
                <a:sym typeface="Montserrat Ultra-Bold Italics"/>
              </a:defRPr>
            </a:lvl1pPr>
          </a:lstStyle>
          <a:p>
            <a:r>
              <a:t>INFO DATA</a:t>
            </a:r>
          </a:p>
        </p:txBody>
      </p:sp>
      <p:sp>
        <p:nvSpPr>
          <p:cNvPr id="140" name="TextBox 11"/>
          <p:cNvSpPr txBox="1"/>
          <p:nvPr/>
        </p:nvSpPr>
        <p:spPr>
          <a:xfrm>
            <a:off x="302111" y="3227323"/>
            <a:ext cx="11496799" cy="1052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lnSpc>
                <a:spcPts val="2800"/>
              </a:lnSpc>
              <a:defRPr sz="2000" spc="39">
                <a:solidFill>
                  <a:srgbClr val="212423"/>
                </a:solidFill>
                <a:latin typeface="Montserrat"/>
                <a:ea typeface="Montserrat"/>
                <a:cs typeface="Montserrat"/>
                <a:sym typeface="Montserrat"/>
              </a:defRPr>
            </a:lvl1pPr>
          </a:lstStyle>
          <a:p>
            <a:r>
              <a:t>Dataset ini formatnya merupakan dataframe dengan data sebanyak 167 baris yang berbeda-beda untuk tiap negaranya.</a:t>
            </a:r>
          </a:p>
        </p:txBody>
      </p:sp>
      <p:sp>
        <p:nvSpPr>
          <p:cNvPr id="141" name="TextBox 12"/>
          <p:cNvSpPr txBox="1"/>
          <p:nvPr/>
        </p:nvSpPr>
        <p:spPr>
          <a:xfrm>
            <a:off x="302112" y="4745471"/>
            <a:ext cx="9501865" cy="36602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561340" lvl="1" indent="-280670" algn="just">
              <a:lnSpc>
                <a:spcPts val="3600"/>
              </a:lnSpc>
              <a:buSzPct val="100000"/>
              <a:buFont typeface="Arial"/>
              <a:buChar char="•"/>
              <a:defRPr sz="2600" spc="52">
                <a:solidFill>
                  <a:srgbClr val="212423"/>
                </a:solidFill>
                <a:latin typeface="Montserrat"/>
                <a:ea typeface="Montserrat"/>
                <a:cs typeface="Montserrat"/>
                <a:sym typeface="Montserrat"/>
              </a:defRPr>
            </a:pPr>
            <a:r>
              <a:rPr dirty="0"/>
              <a:t>Feature Negara </a:t>
            </a:r>
            <a:r>
              <a:rPr dirty="0" err="1"/>
              <a:t>merupakan</a:t>
            </a:r>
            <a:r>
              <a:rPr dirty="0"/>
              <a:t> feature yang </a:t>
            </a:r>
            <a:r>
              <a:rPr dirty="0" err="1"/>
              <a:t>bertype</a:t>
            </a:r>
            <a:r>
              <a:rPr dirty="0"/>
              <a:t> object </a:t>
            </a:r>
            <a:r>
              <a:rPr dirty="0" err="1"/>
              <a:t>karena</a:t>
            </a:r>
            <a:r>
              <a:rPr dirty="0"/>
              <a:t> feature</a:t>
            </a:r>
            <a:r>
              <a:rPr lang="en-US" dirty="0"/>
              <a:t> </a:t>
            </a:r>
            <a:r>
              <a:rPr dirty="0" err="1"/>
              <a:t>ini</a:t>
            </a:r>
            <a:r>
              <a:rPr dirty="0"/>
              <a:t> </a:t>
            </a:r>
            <a:r>
              <a:rPr dirty="0" err="1"/>
              <a:t>berisi</a:t>
            </a:r>
            <a:r>
              <a:rPr dirty="0"/>
              <a:t> data string </a:t>
            </a:r>
            <a:r>
              <a:rPr dirty="0" err="1"/>
              <a:t>nama</a:t>
            </a:r>
            <a:r>
              <a:rPr dirty="0"/>
              <a:t> negara</a:t>
            </a:r>
          </a:p>
          <a:p>
            <a:pPr marL="561340" lvl="1" indent="-280670" algn="just">
              <a:lnSpc>
                <a:spcPts val="3600"/>
              </a:lnSpc>
              <a:buSzPct val="100000"/>
              <a:buFont typeface="Arial"/>
              <a:buChar char="•"/>
              <a:defRPr sz="2600" spc="52">
                <a:solidFill>
                  <a:srgbClr val="212423"/>
                </a:solidFill>
                <a:latin typeface="Montserrat"/>
                <a:ea typeface="Montserrat"/>
                <a:cs typeface="Montserrat"/>
                <a:sym typeface="Montserrat"/>
              </a:defRPr>
            </a:pPr>
            <a:r>
              <a:rPr dirty="0"/>
              <a:t>Feature </a:t>
            </a:r>
            <a:r>
              <a:rPr dirty="0" err="1"/>
              <a:t>kematian_anak</a:t>
            </a:r>
            <a:r>
              <a:rPr dirty="0"/>
              <a:t>, </a:t>
            </a:r>
            <a:r>
              <a:rPr dirty="0" err="1"/>
              <a:t>ekspor</a:t>
            </a:r>
            <a:r>
              <a:rPr dirty="0"/>
              <a:t>, Kesehatan, </a:t>
            </a:r>
            <a:r>
              <a:rPr dirty="0" err="1"/>
              <a:t>impor</a:t>
            </a:r>
            <a:r>
              <a:rPr dirty="0"/>
              <a:t>, </a:t>
            </a:r>
            <a:r>
              <a:rPr dirty="0" err="1"/>
              <a:t>inflasi</a:t>
            </a:r>
            <a:r>
              <a:rPr dirty="0"/>
              <a:t>, </a:t>
            </a:r>
            <a:r>
              <a:rPr dirty="0" err="1"/>
              <a:t>harapan_hidup</a:t>
            </a:r>
            <a:r>
              <a:rPr dirty="0"/>
              <a:t>, </a:t>
            </a:r>
            <a:r>
              <a:rPr dirty="0" err="1"/>
              <a:t>jumlah_fertiliti</a:t>
            </a:r>
            <a:r>
              <a:rPr dirty="0"/>
              <a:t> </a:t>
            </a:r>
            <a:r>
              <a:rPr dirty="0" err="1"/>
              <a:t>merupakan</a:t>
            </a:r>
            <a:r>
              <a:rPr dirty="0"/>
              <a:t> data yang </a:t>
            </a:r>
            <a:r>
              <a:rPr dirty="0" err="1"/>
              <a:t>bertype</a:t>
            </a:r>
            <a:r>
              <a:rPr dirty="0"/>
              <a:t> float</a:t>
            </a:r>
          </a:p>
          <a:p>
            <a:pPr marL="561340" lvl="1" indent="-280670" algn="just">
              <a:lnSpc>
                <a:spcPts val="3600"/>
              </a:lnSpc>
              <a:buSzPct val="100000"/>
              <a:buFont typeface="Arial"/>
              <a:buChar char="•"/>
              <a:defRPr sz="2600" spc="52">
                <a:solidFill>
                  <a:srgbClr val="212423"/>
                </a:solidFill>
                <a:latin typeface="Montserrat"/>
                <a:ea typeface="Montserrat"/>
                <a:cs typeface="Montserrat"/>
                <a:sym typeface="Montserrat"/>
              </a:defRPr>
            </a:pPr>
            <a:r>
              <a:rPr dirty="0" err="1"/>
              <a:t>Sedangkan</a:t>
            </a:r>
            <a:r>
              <a:rPr dirty="0"/>
              <a:t> feature </a:t>
            </a:r>
            <a:r>
              <a:rPr dirty="0" err="1"/>
              <a:t>pendapatan</a:t>
            </a:r>
            <a:r>
              <a:rPr dirty="0"/>
              <a:t> dan </a:t>
            </a:r>
            <a:r>
              <a:rPr dirty="0" err="1"/>
              <a:t>GDPperkapita</a:t>
            </a:r>
            <a:r>
              <a:rPr dirty="0"/>
              <a:t> </a:t>
            </a:r>
            <a:r>
              <a:rPr dirty="0" err="1"/>
              <a:t>merupakan</a:t>
            </a:r>
            <a:r>
              <a:rPr dirty="0"/>
              <a:t> data </a:t>
            </a:r>
            <a:r>
              <a:rPr dirty="0" err="1"/>
              <a:t>bertype</a:t>
            </a:r>
            <a:r>
              <a:rPr dirty="0"/>
              <a:t> int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43" name="AutoShape 2"/>
          <p:cNvSpPr/>
          <p:nvPr/>
        </p:nvSpPr>
        <p:spPr>
          <a:xfrm rot="19846794">
            <a:off x="-3089299" y="6266729"/>
            <a:ext cx="25783494" cy="9586164"/>
          </a:xfrm>
          <a:prstGeom prst="rect">
            <a:avLst/>
          </a:prstGeom>
          <a:solidFill>
            <a:srgbClr val="545454">
              <a:alpha val="4706"/>
            </a:srgbClr>
          </a:solidFill>
          <a:ln w="12700">
            <a:miter lim="400000"/>
          </a:ln>
        </p:spPr>
        <p:txBody>
          <a:bodyPr lIns="45719" rIns="45719"/>
          <a:lstStyle/>
          <a:p>
            <a:endParaRPr/>
          </a:p>
        </p:txBody>
      </p:sp>
      <p:sp>
        <p:nvSpPr>
          <p:cNvPr id="144" name="AutoShape 3"/>
          <p:cNvSpPr/>
          <p:nvPr/>
        </p:nvSpPr>
        <p:spPr>
          <a:xfrm rot="2700000">
            <a:off x="-2646504" y="9043300"/>
            <a:ext cx="5293009" cy="2487400"/>
          </a:xfrm>
          <a:prstGeom prst="rect">
            <a:avLst/>
          </a:prstGeom>
          <a:solidFill>
            <a:srgbClr val="213559"/>
          </a:solidFill>
          <a:ln w="12700">
            <a:miter lim="400000"/>
          </a:ln>
        </p:spPr>
        <p:txBody>
          <a:bodyPr lIns="45719" rIns="45719"/>
          <a:lstStyle/>
          <a:p>
            <a:endParaRPr/>
          </a:p>
        </p:txBody>
      </p:sp>
      <p:sp>
        <p:nvSpPr>
          <p:cNvPr id="145" name="AutoShape 4"/>
          <p:cNvSpPr/>
          <p:nvPr/>
        </p:nvSpPr>
        <p:spPr>
          <a:xfrm rot="2700000">
            <a:off x="15641496" y="-1243700"/>
            <a:ext cx="5293008" cy="2487400"/>
          </a:xfrm>
          <a:prstGeom prst="rect">
            <a:avLst/>
          </a:prstGeom>
          <a:solidFill>
            <a:srgbClr val="213559"/>
          </a:solidFill>
          <a:ln w="12700">
            <a:miter lim="400000"/>
          </a:ln>
        </p:spPr>
        <p:txBody>
          <a:bodyPr lIns="45719" rIns="45719"/>
          <a:lstStyle/>
          <a:p>
            <a:endParaRPr/>
          </a:p>
        </p:txBody>
      </p:sp>
      <p:sp>
        <p:nvSpPr>
          <p:cNvPr id="146" name="Freeform 6"/>
          <p:cNvSpPr/>
          <p:nvPr/>
        </p:nvSpPr>
        <p:spPr>
          <a:xfrm>
            <a:off x="-2515297" y="1087324"/>
            <a:ext cx="8253465"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147" name="Freeform 8"/>
          <p:cNvSpPr/>
          <p:nvPr/>
        </p:nvSpPr>
        <p:spPr>
          <a:xfrm>
            <a:off x="12549833" y="1026732"/>
            <a:ext cx="8253464" cy="1309891"/>
          </a:xfrm>
          <a:custGeom>
            <a:avLst/>
            <a:gdLst/>
            <a:ahLst/>
            <a:cxnLst>
              <a:cxn ang="0">
                <a:pos x="wd2" y="hd2"/>
              </a:cxn>
              <a:cxn ang="5400000">
                <a:pos x="wd2" y="hd2"/>
              </a:cxn>
              <a:cxn ang="10800000">
                <a:pos x="wd2" y="hd2"/>
              </a:cxn>
              <a:cxn ang="16200000">
                <a:pos x="wd2" y="hd2"/>
              </a:cxn>
            </a:cxnLst>
            <a:rect l="0" t="0" r="r" b="b"/>
            <a:pathLst>
              <a:path w="21600" h="21600" extrusionOk="0">
                <a:moveTo>
                  <a:pt x="20954" y="21600"/>
                </a:moveTo>
                <a:lnTo>
                  <a:pt x="646" y="21600"/>
                </a:lnTo>
                <a:cubicBezTo>
                  <a:pt x="290" y="21600"/>
                  <a:pt x="0" y="19772"/>
                  <a:pt x="0" y="17529"/>
                </a:cubicBezTo>
                <a:lnTo>
                  <a:pt x="0" y="4071"/>
                </a:lnTo>
                <a:cubicBezTo>
                  <a:pt x="0" y="1828"/>
                  <a:pt x="290" y="0"/>
                  <a:pt x="646" y="0"/>
                </a:cubicBezTo>
                <a:lnTo>
                  <a:pt x="20954" y="0"/>
                </a:lnTo>
                <a:cubicBezTo>
                  <a:pt x="21310" y="0"/>
                  <a:pt x="21600" y="1828"/>
                  <a:pt x="21600" y="4071"/>
                </a:cubicBezTo>
                <a:lnTo>
                  <a:pt x="21600" y="17529"/>
                </a:lnTo>
                <a:cubicBezTo>
                  <a:pt x="21600" y="19772"/>
                  <a:pt x="21310" y="21600"/>
                  <a:pt x="20954" y="21600"/>
                </a:cubicBezTo>
                <a:close/>
              </a:path>
            </a:pathLst>
          </a:custGeom>
          <a:solidFill>
            <a:srgbClr val="263F6B"/>
          </a:solidFill>
          <a:ln w="12700">
            <a:miter lim="400000"/>
          </a:ln>
        </p:spPr>
        <p:txBody>
          <a:bodyPr lIns="45719" rIns="45719"/>
          <a:lstStyle/>
          <a:p>
            <a:endParaRPr/>
          </a:p>
        </p:txBody>
      </p:sp>
      <p:sp>
        <p:nvSpPr>
          <p:cNvPr id="148" name="Freeform 9"/>
          <p:cNvSpPr/>
          <p:nvPr/>
        </p:nvSpPr>
        <p:spPr>
          <a:xfrm>
            <a:off x="364195" y="2750789"/>
            <a:ext cx="12944444" cy="3716807"/>
          </a:xfrm>
          <a:prstGeom prst="rect">
            <a:avLst/>
          </a:prstGeom>
          <a:blipFill>
            <a:blip r:embed="rId2"/>
            <a:stretch>
              <a:fillRect/>
            </a:stretch>
          </a:blipFill>
          <a:ln w="12700">
            <a:miter lim="400000"/>
          </a:ln>
        </p:spPr>
        <p:txBody>
          <a:bodyPr lIns="45719" rIns="45719"/>
          <a:lstStyle/>
          <a:p>
            <a:endParaRPr/>
          </a:p>
        </p:txBody>
      </p:sp>
      <p:sp>
        <p:nvSpPr>
          <p:cNvPr id="149" name="Freeform 10"/>
          <p:cNvSpPr/>
          <p:nvPr/>
        </p:nvSpPr>
        <p:spPr>
          <a:xfrm>
            <a:off x="14010047" y="2750789"/>
            <a:ext cx="3054328" cy="3144754"/>
          </a:xfrm>
          <a:prstGeom prst="rect">
            <a:avLst/>
          </a:prstGeom>
          <a:blipFill>
            <a:blip r:embed="rId3"/>
            <a:stretch>
              <a:fillRect/>
            </a:stretch>
          </a:blipFill>
          <a:ln w="12700">
            <a:miter lim="400000"/>
          </a:ln>
        </p:spPr>
        <p:txBody>
          <a:bodyPr lIns="45719" rIns="45719"/>
          <a:lstStyle/>
          <a:p>
            <a:endParaRPr/>
          </a:p>
        </p:txBody>
      </p:sp>
      <p:sp>
        <p:nvSpPr>
          <p:cNvPr id="150" name="TextBox 11"/>
          <p:cNvSpPr txBox="1"/>
          <p:nvPr/>
        </p:nvSpPr>
        <p:spPr>
          <a:xfrm>
            <a:off x="6176317" y="754783"/>
            <a:ext cx="5935367" cy="2068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8000"/>
              </a:lnSpc>
              <a:defRPr sz="8200" spc="-485">
                <a:solidFill>
                  <a:srgbClr val="263F6B"/>
                </a:solidFill>
                <a:latin typeface="Montserrat Ultra-Bold Italics"/>
                <a:ea typeface="Montserrat Ultra-Bold Italics"/>
                <a:cs typeface="Montserrat Ultra-Bold Italics"/>
                <a:sym typeface="Montserrat Ultra-Bold Italics"/>
              </a:defRPr>
            </a:lvl1pPr>
          </a:lstStyle>
          <a:p>
            <a:r>
              <a:t>DESKRIPSI DATA</a:t>
            </a:r>
          </a:p>
        </p:txBody>
      </p:sp>
      <p:sp>
        <p:nvSpPr>
          <p:cNvPr id="151" name="TextBox 12"/>
          <p:cNvSpPr txBox="1"/>
          <p:nvPr/>
        </p:nvSpPr>
        <p:spPr>
          <a:xfrm>
            <a:off x="364195" y="6602993"/>
            <a:ext cx="11496799" cy="1408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ctr">
              <a:lnSpc>
                <a:spcPts val="2800"/>
              </a:lnSpc>
              <a:defRPr sz="2000" spc="39">
                <a:solidFill>
                  <a:srgbClr val="212423"/>
                </a:solidFill>
                <a:latin typeface="Montserrat"/>
                <a:ea typeface="Montserrat"/>
                <a:cs typeface="Montserrat"/>
                <a:sym typeface="Montserrat"/>
              </a:defRPr>
            </a:pPr>
            <a:r>
              <a:t>Dapat kita liat pada deskripsi data diatas, tersedia banyak data, nilai rata-rata,</a:t>
            </a:r>
          </a:p>
          <a:p>
            <a:pPr algn="ctr">
              <a:lnSpc>
                <a:spcPts val="2800"/>
              </a:lnSpc>
              <a:defRPr sz="2000" spc="39">
                <a:solidFill>
                  <a:srgbClr val="212423"/>
                </a:solidFill>
                <a:latin typeface="Montserrat"/>
                <a:ea typeface="Montserrat"/>
                <a:cs typeface="Montserrat"/>
                <a:sym typeface="Montserrat"/>
              </a:defRPr>
            </a:pPr>
            <a:r>
              <a:t>standar deviasi, nilai minimum dan maksimum serta quantile tiap data per-feature.</a:t>
            </a:r>
          </a:p>
          <a:p>
            <a:pPr algn="ctr">
              <a:lnSpc>
                <a:spcPts val="2800"/>
              </a:lnSpc>
              <a:defRPr sz="2000" spc="39">
                <a:solidFill>
                  <a:srgbClr val="212423"/>
                </a:solidFill>
                <a:latin typeface="Montserrat"/>
                <a:ea typeface="Montserrat"/>
                <a:cs typeface="Montserrat"/>
                <a:sym typeface="Montserrat"/>
              </a:defRPr>
            </a:pPr>
            <a:r>
              <a:t>Pada tiap feature tidak ada keanehan atau memiliki anomaly data yang tidak sesuai</a:t>
            </a:r>
          </a:p>
        </p:txBody>
      </p:sp>
      <p:sp>
        <p:nvSpPr>
          <p:cNvPr id="152" name="TextBox 13"/>
          <p:cNvSpPr txBox="1"/>
          <p:nvPr/>
        </p:nvSpPr>
        <p:spPr>
          <a:xfrm>
            <a:off x="427917" y="7850268"/>
            <a:ext cx="11496799" cy="697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800"/>
              </a:lnSpc>
              <a:defRPr sz="2000" spc="39">
                <a:solidFill>
                  <a:srgbClr val="212423"/>
                </a:solidFill>
                <a:latin typeface="Montserrat"/>
                <a:ea typeface="Montserrat"/>
                <a:cs typeface="Montserrat"/>
                <a:sym typeface="Montserrat"/>
              </a:defRPr>
            </a:lvl1pPr>
          </a:lstStyle>
          <a:p>
            <a:r>
              <a:t>Pada dataset ini ditiap featurenya tidak ada yang memiliki data Nan atau null.</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5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15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15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15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15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159" name="Freeform 7"/>
          <p:cNvSpPr/>
          <p:nvPr/>
        </p:nvSpPr>
        <p:spPr>
          <a:xfrm>
            <a:off x="2852570" y="4663199"/>
            <a:ext cx="12582860" cy="5087099"/>
          </a:xfrm>
          <a:prstGeom prst="rect">
            <a:avLst/>
          </a:prstGeom>
          <a:blipFill>
            <a:blip r:embed="rId3"/>
            <a:stretch>
              <a:fillRect/>
            </a:stretch>
          </a:blipFill>
          <a:ln w="12700">
            <a:miter lim="400000"/>
          </a:ln>
        </p:spPr>
        <p:txBody>
          <a:bodyPr lIns="45719" rIns="45719"/>
          <a:lstStyle/>
          <a:p>
            <a:endParaRPr/>
          </a:p>
        </p:txBody>
      </p:sp>
      <p:sp>
        <p:nvSpPr>
          <p:cNvPr id="16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161" name="TextBox 9"/>
          <p:cNvSpPr txBox="1"/>
          <p:nvPr/>
        </p:nvSpPr>
        <p:spPr>
          <a:xfrm>
            <a:off x="629322" y="2863976"/>
            <a:ext cx="12464376" cy="2007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a:ea typeface="Montserrat"/>
                <a:cs typeface="Montserrat"/>
                <a:sym typeface="Montserrat"/>
              </a:defRPr>
            </a:pPr>
            <a:r>
              <a:t>Feature Kematian_anak</a:t>
            </a:r>
          </a:p>
          <a:p>
            <a:pPr>
              <a:lnSpc>
                <a:spcPts val="3200"/>
              </a:lnSpc>
              <a:defRPr sz="2500" spc="50">
                <a:solidFill>
                  <a:srgbClr val="263F6B"/>
                </a:solidFill>
                <a:latin typeface="Montserrat"/>
                <a:ea typeface="Montserrat"/>
                <a:cs typeface="Montserrat"/>
                <a:sym typeface="Montserrat"/>
              </a:defRPr>
            </a:pPr>
            <a:r>
              <a:t>Pada feature ini, angka kematian anak dari dataset negara banyak</a:t>
            </a:r>
          </a:p>
          <a:p>
            <a:pPr>
              <a:lnSpc>
                <a:spcPts val="3200"/>
              </a:lnSpc>
              <a:defRPr sz="2500" spc="50">
                <a:solidFill>
                  <a:srgbClr val="263F6B"/>
                </a:solidFill>
                <a:latin typeface="Montserrat"/>
                <a:ea typeface="Montserrat"/>
                <a:cs typeface="Montserrat"/>
                <a:sym typeface="Montserrat"/>
              </a:defRPr>
            </a:pPr>
            <a:r>
              <a:t>terdapat pada sebelum 50 dan pada data ini terdapat 3 data outlier diatas</a:t>
            </a:r>
          </a:p>
          <a:p>
            <a:pPr>
              <a:lnSpc>
                <a:spcPts val="3200"/>
              </a:lnSpc>
              <a:defRPr sz="2500" spc="50">
                <a:solidFill>
                  <a:srgbClr val="263F6B"/>
                </a:solidFill>
                <a:latin typeface="Montserrat"/>
                <a:ea typeface="Montserrat"/>
                <a:cs typeface="Montserrat"/>
                <a:sym typeface="Montserrat"/>
              </a:defRPr>
            </a:pPr>
            <a:r>
              <a:t>upperbound.</a:t>
            </a:r>
          </a:p>
        </p:txBody>
      </p:sp>
      <p:sp>
        <p:nvSpPr>
          <p:cNvPr id="162" name="TextBox 10"/>
          <p:cNvSpPr txBox="1"/>
          <p:nvPr/>
        </p:nvSpPr>
        <p:spPr>
          <a:xfrm>
            <a:off x="-1500059" y="2354628"/>
            <a:ext cx="7430083" cy="514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UNIVARIATE ANALYSIS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6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16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16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16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16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169" name="Freeform 7"/>
          <p:cNvSpPr/>
          <p:nvPr/>
        </p:nvSpPr>
        <p:spPr>
          <a:xfrm>
            <a:off x="2750789" y="4701142"/>
            <a:ext cx="12867139" cy="4623716"/>
          </a:xfrm>
          <a:prstGeom prst="rect">
            <a:avLst/>
          </a:prstGeom>
          <a:blipFill>
            <a:blip r:embed="rId3"/>
            <a:stretch>
              <a:fillRect/>
            </a:stretch>
          </a:blipFill>
          <a:ln w="12700">
            <a:miter lim="400000"/>
          </a:ln>
        </p:spPr>
        <p:txBody>
          <a:bodyPr lIns="45719" rIns="45719"/>
          <a:lstStyle/>
          <a:p>
            <a:endParaRPr/>
          </a:p>
        </p:txBody>
      </p:sp>
      <p:sp>
        <p:nvSpPr>
          <p:cNvPr id="17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171" name="TextBox 9"/>
          <p:cNvSpPr txBox="1"/>
          <p:nvPr/>
        </p:nvSpPr>
        <p:spPr>
          <a:xfrm>
            <a:off x="629322" y="2863976"/>
            <a:ext cx="12464376" cy="1601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a:ea typeface="Montserrat"/>
                <a:cs typeface="Montserrat"/>
                <a:sym typeface="Montserrat"/>
              </a:defRPr>
            </a:pPr>
            <a:r>
              <a:t>Feature Ekspor</a:t>
            </a:r>
          </a:p>
          <a:p>
            <a:pPr>
              <a:lnSpc>
                <a:spcPts val="3200"/>
              </a:lnSpc>
              <a:defRPr sz="2500" spc="50">
                <a:solidFill>
                  <a:srgbClr val="263F6B"/>
                </a:solidFill>
                <a:latin typeface="Montserrat"/>
                <a:ea typeface="Montserrat"/>
                <a:cs typeface="Montserrat"/>
                <a:sym typeface="Montserrat"/>
              </a:defRPr>
            </a:pPr>
            <a:r>
              <a:t>Pada feature ini, angka ekspor dari dataset negara banyak terdapat pada</a:t>
            </a:r>
          </a:p>
          <a:p>
            <a:pPr>
              <a:lnSpc>
                <a:spcPts val="3200"/>
              </a:lnSpc>
              <a:defRPr sz="2500" spc="50">
                <a:solidFill>
                  <a:srgbClr val="263F6B"/>
                </a:solidFill>
                <a:latin typeface="Montserrat"/>
                <a:ea typeface="Montserrat"/>
                <a:cs typeface="Montserrat"/>
                <a:sym typeface="Montserrat"/>
              </a:defRPr>
            </a:pPr>
            <a:r>
              <a:t>sebelum 40 dan pada data ini terdapat 5 data outlier diatas upperbound.</a:t>
            </a:r>
          </a:p>
        </p:txBody>
      </p:sp>
      <p:sp>
        <p:nvSpPr>
          <p:cNvPr id="172" name="TextBox 10"/>
          <p:cNvSpPr txBox="1"/>
          <p:nvPr/>
        </p:nvSpPr>
        <p:spPr>
          <a:xfrm>
            <a:off x="-1500059" y="2354628"/>
            <a:ext cx="7430083" cy="514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UNIVARIATE ANALYSIS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74" name="AutoShape 2"/>
          <p:cNvSpPr/>
          <p:nvPr/>
        </p:nvSpPr>
        <p:spPr>
          <a:xfrm rot="19846794">
            <a:off x="-1113305" y="4354355"/>
            <a:ext cx="25783494" cy="9586164"/>
          </a:xfrm>
          <a:prstGeom prst="rect">
            <a:avLst/>
          </a:prstGeom>
          <a:solidFill>
            <a:srgbClr val="545454">
              <a:alpha val="4706"/>
            </a:srgbClr>
          </a:solidFill>
          <a:ln w="12700">
            <a:miter lim="400000"/>
          </a:ln>
        </p:spPr>
        <p:txBody>
          <a:bodyPr lIns="45719" rIns="45719"/>
          <a:lstStyle/>
          <a:p>
            <a:endParaRPr/>
          </a:p>
        </p:txBody>
      </p:sp>
      <p:sp>
        <p:nvSpPr>
          <p:cNvPr id="175" name="Freeform 3"/>
          <p:cNvSpPr/>
          <p:nvPr/>
        </p:nvSpPr>
        <p:spPr>
          <a:xfrm>
            <a:off x="17231242" y="698453"/>
            <a:ext cx="2556817" cy="2575549"/>
          </a:xfrm>
          <a:prstGeom prst="rect">
            <a:avLst/>
          </a:prstGeom>
          <a:blipFill>
            <a:blip r:embed="rId2"/>
            <a:stretch>
              <a:fillRect/>
            </a:stretch>
          </a:blipFill>
          <a:ln w="12700">
            <a:miter lim="400000"/>
          </a:ln>
        </p:spPr>
        <p:txBody>
          <a:bodyPr lIns="45719" rIns="45719"/>
          <a:lstStyle/>
          <a:p>
            <a:endParaRPr/>
          </a:p>
        </p:txBody>
      </p:sp>
      <p:sp>
        <p:nvSpPr>
          <p:cNvPr id="176" name="Freeform 4"/>
          <p:cNvSpPr/>
          <p:nvPr/>
        </p:nvSpPr>
        <p:spPr>
          <a:xfrm>
            <a:off x="-1500060" y="7012999"/>
            <a:ext cx="2556817" cy="2575548"/>
          </a:xfrm>
          <a:prstGeom prst="rect">
            <a:avLst/>
          </a:prstGeom>
          <a:blipFill>
            <a:blip r:embed="rId2"/>
            <a:stretch>
              <a:fillRect/>
            </a:stretch>
          </a:blipFill>
          <a:ln w="12700">
            <a:miter lim="400000"/>
          </a:ln>
        </p:spPr>
        <p:txBody>
          <a:bodyPr lIns="45719" rIns="45719"/>
          <a:lstStyle/>
          <a:p>
            <a:endParaRPr/>
          </a:p>
        </p:txBody>
      </p:sp>
      <p:sp>
        <p:nvSpPr>
          <p:cNvPr id="177" name="AutoShape 5"/>
          <p:cNvSpPr/>
          <p:nvPr/>
        </p:nvSpPr>
        <p:spPr>
          <a:xfrm rot="18900000">
            <a:off x="-2646504" y="-1243700"/>
            <a:ext cx="5293009" cy="2487400"/>
          </a:xfrm>
          <a:prstGeom prst="rect">
            <a:avLst/>
          </a:prstGeom>
          <a:solidFill>
            <a:srgbClr val="213559"/>
          </a:solidFill>
          <a:ln w="12700">
            <a:miter lim="400000"/>
          </a:ln>
        </p:spPr>
        <p:txBody>
          <a:bodyPr lIns="45719" rIns="45719"/>
          <a:lstStyle/>
          <a:p>
            <a:endParaRPr/>
          </a:p>
        </p:txBody>
      </p:sp>
      <p:sp>
        <p:nvSpPr>
          <p:cNvPr id="178" name="AutoShape 6"/>
          <p:cNvSpPr/>
          <p:nvPr/>
        </p:nvSpPr>
        <p:spPr>
          <a:xfrm rot="18900000">
            <a:off x="15641496" y="9043300"/>
            <a:ext cx="5293008" cy="2487400"/>
          </a:xfrm>
          <a:prstGeom prst="rect">
            <a:avLst/>
          </a:prstGeom>
          <a:solidFill>
            <a:srgbClr val="213559"/>
          </a:solidFill>
          <a:ln w="12700">
            <a:miter lim="400000"/>
          </a:ln>
        </p:spPr>
        <p:txBody>
          <a:bodyPr lIns="45719" rIns="45719"/>
          <a:lstStyle/>
          <a:p>
            <a:endParaRPr/>
          </a:p>
        </p:txBody>
      </p:sp>
      <p:sp>
        <p:nvSpPr>
          <p:cNvPr id="179" name="Freeform 7"/>
          <p:cNvSpPr/>
          <p:nvPr/>
        </p:nvSpPr>
        <p:spPr>
          <a:xfrm>
            <a:off x="2852570" y="4645279"/>
            <a:ext cx="12582860" cy="5058195"/>
          </a:xfrm>
          <a:prstGeom prst="rect">
            <a:avLst/>
          </a:prstGeom>
          <a:blipFill>
            <a:blip r:embed="rId3"/>
            <a:stretch>
              <a:fillRect/>
            </a:stretch>
          </a:blipFill>
          <a:ln w="12700">
            <a:miter lim="400000"/>
          </a:ln>
        </p:spPr>
        <p:txBody>
          <a:bodyPr lIns="45719" rIns="45719"/>
          <a:lstStyle/>
          <a:p>
            <a:endParaRPr/>
          </a:p>
        </p:txBody>
      </p:sp>
      <p:sp>
        <p:nvSpPr>
          <p:cNvPr id="180" name="TextBox 8"/>
          <p:cNvSpPr txBox="1"/>
          <p:nvPr/>
        </p:nvSpPr>
        <p:spPr>
          <a:xfrm>
            <a:off x="3807259" y="380790"/>
            <a:ext cx="10673482" cy="2332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400"/>
              </a:lnSpc>
              <a:defRPr sz="6600" spc="-390">
                <a:solidFill>
                  <a:srgbClr val="263F6B"/>
                </a:solidFill>
                <a:latin typeface="Montserrat Ultra-Bold Italics"/>
                <a:ea typeface="Montserrat Ultra-Bold Italics"/>
                <a:cs typeface="Montserrat Ultra-Bold Italics"/>
                <a:sym typeface="Montserrat Ultra-Bold Italics"/>
              </a:defRPr>
            </a:lvl1pPr>
          </a:lstStyle>
          <a:p>
            <a:r>
              <a:t>EXPLORATORY DATA ANALYSIS</a:t>
            </a:r>
          </a:p>
        </p:txBody>
      </p:sp>
      <p:sp>
        <p:nvSpPr>
          <p:cNvPr id="181" name="TextBox 9"/>
          <p:cNvSpPr txBox="1"/>
          <p:nvPr/>
        </p:nvSpPr>
        <p:spPr>
          <a:xfrm>
            <a:off x="629322" y="2863976"/>
            <a:ext cx="12464376" cy="2007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3200"/>
              </a:lnSpc>
              <a:defRPr sz="2500" spc="50">
                <a:solidFill>
                  <a:srgbClr val="263F6B"/>
                </a:solidFill>
                <a:latin typeface="Montserrat"/>
                <a:ea typeface="Montserrat"/>
                <a:cs typeface="Montserrat"/>
                <a:sym typeface="Montserrat"/>
              </a:defRPr>
            </a:pPr>
            <a:r>
              <a:t>Feature Kesehatan</a:t>
            </a:r>
          </a:p>
          <a:p>
            <a:pPr>
              <a:lnSpc>
                <a:spcPts val="3200"/>
              </a:lnSpc>
              <a:defRPr sz="2500" spc="50">
                <a:solidFill>
                  <a:srgbClr val="263F6B"/>
                </a:solidFill>
                <a:latin typeface="Montserrat"/>
                <a:ea typeface="Montserrat"/>
                <a:cs typeface="Montserrat"/>
                <a:sym typeface="Montserrat"/>
              </a:defRPr>
            </a:pPr>
            <a:r>
              <a:t>Pada feature ini, angka kesehatan dari dataset negara banyak terdapat</a:t>
            </a:r>
          </a:p>
          <a:p>
            <a:pPr>
              <a:lnSpc>
                <a:spcPts val="3200"/>
              </a:lnSpc>
              <a:defRPr sz="2500" spc="50">
                <a:solidFill>
                  <a:srgbClr val="263F6B"/>
                </a:solidFill>
                <a:latin typeface="Montserrat"/>
                <a:ea typeface="Montserrat"/>
                <a:cs typeface="Montserrat"/>
                <a:sym typeface="Montserrat"/>
              </a:defRPr>
            </a:pPr>
            <a:r>
              <a:t>pada angka sebelum 10 dan pada data ini terdapat 2 data outlier diatas</a:t>
            </a:r>
          </a:p>
          <a:p>
            <a:pPr>
              <a:lnSpc>
                <a:spcPts val="3200"/>
              </a:lnSpc>
              <a:defRPr sz="2500" spc="50">
                <a:solidFill>
                  <a:srgbClr val="263F6B"/>
                </a:solidFill>
                <a:latin typeface="Montserrat"/>
                <a:ea typeface="Montserrat"/>
                <a:cs typeface="Montserrat"/>
                <a:sym typeface="Montserrat"/>
              </a:defRPr>
            </a:pPr>
            <a:r>
              <a:t>upperbound.</a:t>
            </a:r>
          </a:p>
        </p:txBody>
      </p:sp>
      <p:sp>
        <p:nvSpPr>
          <p:cNvPr id="182" name="TextBox 10"/>
          <p:cNvSpPr txBox="1"/>
          <p:nvPr/>
        </p:nvSpPr>
        <p:spPr>
          <a:xfrm>
            <a:off x="-1500059" y="2354628"/>
            <a:ext cx="7430083" cy="514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2000"/>
              </a:lnSpc>
              <a:defRPr sz="2100" spc="-124">
                <a:solidFill>
                  <a:srgbClr val="263F6B"/>
                </a:solidFill>
                <a:latin typeface="Montserrat Ultra-Bold Italics"/>
                <a:ea typeface="Montserrat Ultra-Bold Italics"/>
                <a:cs typeface="Montserrat Ultra-Bold Italics"/>
                <a:sym typeface="Montserrat Ultra-Bold Italics"/>
              </a:defRPr>
            </a:lvl1pPr>
          </a:lstStyle>
          <a:p>
            <a:r>
              <a:t>UNIVARIATE ANALYSIS</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TotalTime>
  <Words>1580</Words>
  <Application>Microsoft Office PowerPoint</Application>
  <PresentationFormat>Custom</PresentationFormat>
  <Paragraphs>166</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Montserrat</vt:lpstr>
      <vt:lpstr>Montserrat Bold</vt:lpstr>
      <vt:lpstr>Montserrat Italics</vt:lpstr>
      <vt:lpstr>Montserrat Ultra-Bold</vt:lpstr>
      <vt:lpstr>Montserrat Ultra-Bold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5</cp:revision>
  <dcterms:modified xsi:type="dcterms:W3CDTF">2024-02-03T15:52:05Z</dcterms:modified>
</cp:coreProperties>
</file>